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87" r:id="rId5"/>
    <p:sldMasterId id="2147483699" r:id="rId6"/>
  </p:sldMasterIdLst>
  <p:notesMasterIdLst>
    <p:notesMasterId r:id="rId31"/>
  </p:notesMasterIdLst>
  <p:sldIdLst>
    <p:sldId id="256" r:id="rId7"/>
    <p:sldId id="257" r:id="rId8"/>
    <p:sldId id="258" r:id="rId9"/>
    <p:sldId id="259" r:id="rId10"/>
    <p:sldId id="265" r:id="rId11"/>
    <p:sldId id="260" r:id="rId12"/>
    <p:sldId id="261" r:id="rId13"/>
    <p:sldId id="279" r:id="rId14"/>
    <p:sldId id="263" r:id="rId15"/>
    <p:sldId id="264" r:id="rId16"/>
    <p:sldId id="266" r:id="rId17"/>
    <p:sldId id="267" r:id="rId18"/>
    <p:sldId id="268" r:id="rId19"/>
    <p:sldId id="269" r:id="rId20"/>
    <p:sldId id="270" r:id="rId21"/>
    <p:sldId id="280" r:id="rId22"/>
    <p:sldId id="271" r:id="rId23"/>
    <p:sldId id="272" r:id="rId24"/>
    <p:sldId id="273" r:id="rId25"/>
    <p:sldId id="274" r:id="rId26"/>
    <p:sldId id="275" r:id="rId27"/>
    <p:sldId id="276" r:id="rId28"/>
    <p:sldId id="277" r:id="rId29"/>
    <p:sldId id="278" r:id="rId30"/>
  </p:sldIdLst>
  <p:sldSz cx="12192000" cy="6858000"/>
  <p:notesSz cx="6858000" cy="9144000"/>
  <p:embeddedFontLst>
    <p:embeddedFont>
      <p:font typeface="Montserrat" panose="00000500000000000000" pitchFamily="2" charset="0"/>
      <p:regular r:id="rId32"/>
      <p:bold r:id="rId33"/>
      <p:italic r:id="rId34"/>
      <p:boldItalic r:id="rId35"/>
    </p:embeddedFont>
    <p:embeddedFont>
      <p:font typeface="Play" panose="020B0604020202020204" charset="0"/>
      <p:regular r:id="rId36"/>
      <p:bold r:id="rId37"/>
    </p:embeddedFont>
    <p:embeddedFont>
      <p:font typeface="Roboto" panose="02000000000000000000" pitchFamily="2"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45" roundtripDataSignature="AMtx7mhgTaKXrJF/coga4cqw2mOYw8PJU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nathan Dartnell" initials="" lastIdx="4" clrIdx="0"/>
  <p:cmAuthor id="1" name="Kathryn Briant" initials=""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0026"/>
    <a:srgbClr val="F0D9C0"/>
    <a:srgbClr val="B6C1D5"/>
    <a:srgbClr val="2C7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5905DE-3A2C-4ECC-8F81-74D1412F927E}" v="9" dt="2025-08-21T02:52:48.9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0" d="100"/>
          <a:sy n="150" d="100"/>
        </p:scale>
        <p:origin x="654"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8.fntdata"/><Relationship Id="rId21" Type="http://schemas.openxmlformats.org/officeDocument/2006/relationships/slide" Target="slides/slide15.xml"/><Relationship Id="rId34" Type="http://schemas.openxmlformats.org/officeDocument/2006/relationships/font" Target="fonts/font3.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customschemas.google.com/relationships/presentationmetadata" Target="metadata"/><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font" Target="fonts/font5.fntdata"/><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font" Target="fonts/font4.fntdata"/><Relationship Id="rId48" Type="http://schemas.openxmlformats.org/officeDocument/2006/relationships/viewProps" Target="viewProps.xml"/><Relationship Id="rId8" Type="http://schemas.openxmlformats.org/officeDocument/2006/relationships/slide" Target="slides/slide2.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commentAuthors" Target="commentAuthors.xml"/><Relationship Id="rId20" Type="http://schemas.openxmlformats.org/officeDocument/2006/relationships/slide" Target="slides/slide14.xml"/><Relationship Id="rId41"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AU"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85750" lvl="0" indent="-285750" algn="l" rtl="0">
              <a:spcBef>
                <a:spcPts val="0"/>
              </a:spcBef>
              <a:spcAft>
                <a:spcPts val="0"/>
              </a:spcAft>
              <a:buClr>
                <a:schemeClr val="dk1"/>
              </a:buClr>
              <a:buSzPts val="1200"/>
              <a:buFont typeface="Arial "/>
              <a:buChar char="•"/>
            </a:pPr>
            <a:r>
              <a:rPr lang="en-AU" dirty="0"/>
              <a:t>Introduce yourself </a:t>
            </a:r>
            <a:endParaRPr>
              <a:solidFill>
                <a:srgbClr val="444444"/>
              </a:solidFill>
            </a:endParaRPr>
          </a:p>
          <a:p>
            <a:pPr marL="285750" lvl="0" indent="-285750" algn="l" rtl="0">
              <a:spcBef>
                <a:spcPts val="0"/>
              </a:spcBef>
              <a:spcAft>
                <a:spcPts val="0"/>
              </a:spcAft>
              <a:buClr>
                <a:schemeClr val="dk1"/>
              </a:buClr>
              <a:buSzPts val="1200"/>
              <a:buFont typeface="Arial "/>
              <a:buChar char="•"/>
            </a:pPr>
            <a:r>
              <a:rPr lang="en-AU" dirty="0"/>
              <a:t>Acknowledge that participants may have varying levels of knowledge on gout </a:t>
            </a:r>
            <a:endParaRPr>
              <a:solidFill>
                <a:srgbClr val="444444"/>
              </a:solidFill>
            </a:endParaRPr>
          </a:p>
          <a:p>
            <a:pPr marL="285750" lvl="0" indent="-285750" algn="l" rtl="0">
              <a:spcBef>
                <a:spcPts val="0"/>
              </a:spcBef>
              <a:spcAft>
                <a:spcPts val="0"/>
              </a:spcAft>
              <a:buClr>
                <a:schemeClr val="dk1"/>
              </a:buClr>
              <a:buSzPts val="1200"/>
              <a:buFont typeface="Arial "/>
              <a:buChar char="•"/>
            </a:pPr>
            <a:r>
              <a:rPr lang="en-AU" dirty="0"/>
              <a:t>Use simple, clear language when talking through the slides. </a:t>
            </a:r>
            <a:endParaRPr>
              <a:solidFill>
                <a:srgbClr val="444444"/>
              </a:solidFill>
            </a:endParaRPr>
          </a:p>
          <a:p>
            <a:pPr marL="285750" lvl="0" indent="-285750" algn="l" rtl="0">
              <a:spcBef>
                <a:spcPts val="0"/>
              </a:spcBef>
              <a:spcAft>
                <a:spcPts val="0"/>
              </a:spcAft>
              <a:buClr>
                <a:schemeClr val="dk1"/>
              </a:buClr>
              <a:buSzPts val="1200"/>
              <a:buFont typeface="Arial "/>
              <a:buChar char="•"/>
            </a:pPr>
            <a:r>
              <a:rPr lang="en-AU" dirty="0"/>
              <a:t>Encourage questions throughout rather than at the end</a:t>
            </a:r>
            <a:endParaRPr dirty="0">
              <a:solidFill>
                <a:srgbClr val="444444"/>
              </a:solidFill>
            </a:endParaRPr>
          </a:p>
          <a:p>
            <a:pPr marL="285750" lvl="0" indent="-285750" algn="l" rtl="0">
              <a:spcBef>
                <a:spcPts val="0"/>
              </a:spcBef>
              <a:spcAft>
                <a:spcPts val="0"/>
              </a:spcAft>
              <a:buClr>
                <a:schemeClr val="dk1"/>
              </a:buClr>
              <a:buSzPts val="1200"/>
              <a:buFont typeface="Arial "/>
              <a:buChar char="•"/>
            </a:pPr>
            <a:r>
              <a:rPr lang="en-AU" dirty="0"/>
              <a:t>Emphasise that gout is manageable with proper treatment and lifestyle modifications</a:t>
            </a:r>
            <a:endParaRPr>
              <a:solidFill>
                <a:srgbClr val="444444"/>
              </a:solidFill>
            </a:endParaRPr>
          </a:p>
          <a:p>
            <a:pPr marL="285750" lvl="0" indent="-209550" algn="l" rtl="0">
              <a:spcBef>
                <a:spcPts val="0"/>
              </a:spcBef>
              <a:spcAft>
                <a:spcPts val="0"/>
              </a:spcAft>
              <a:buClr>
                <a:schemeClr val="dk1"/>
              </a:buClr>
              <a:buSzPts val="1200"/>
              <a:buFont typeface="Arial "/>
              <a:buNone/>
            </a:pPr>
            <a:endParaRPr>
              <a:solidFill>
                <a:srgbClr val="444444"/>
              </a:solidFill>
            </a:endParaRPr>
          </a:p>
          <a:p>
            <a:pPr marL="0" lvl="0" indent="0" algn="l" rtl="0">
              <a:lnSpc>
                <a:spcPct val="107000"/>
              </a:lnSpc>
              <a:spcBef>
                <a:spcPts val="0"/>
              </a:spcBef>
              <a:spcAft>
                <a:spcPts val="0"/>
              </a:spcAft>
              <a:buNone/>
            </a:pPr>
            <a:r>
              <a:rPr lang="en-AU" i="1" dirty="0"/>
              <a:t>If you’re a health promotion worker or officer, you can use these slides:</a:t>
            </a:r>
            <a:endParaRPr dirty="0">
              <a:solidFill>
                <a:srgbClr val="444444"/>
              </a:solidFill>
            </a:endParaRPr>
          </a:p>
          <a:p>
            <a:pPr marL="342900" lvl="0" indent="-342900" algn="l" rtl="0">
              <a:lnSpc>
                <a:spcPct val="107000"/>
              </a:lnSpc>
              <a:spcBef>
                <a:spcPts val="800"/>
              </a:spcBef>
              <a:spcAft>
                <a:spcPts val="0"/>
              </a:spcAft>
              <a:buClr>
                <a:schemeClr val="dk1"/>
              </a:buClr>
              <a:buSzPts val="1200"/>
              <a:buFont typeface="Arial "/>
              <a:buChar char="•"/>
            </a:pPr>
            <a:r>
              <a:rPr lang="en-AU" i="1" dirty="0"/>
              <a:t>With consumers to visually support gout education.</a:t>
            </a:r>
            <a:endParaRPr>
              <a:solidFill>
                <a:srgbClr val="444444"/>
              </a:solidFill>
            </a:endParaRPr>
          </a:p>
          <a:p>
            <a:pPr marL="342900" lvl="0" indent="-342900" algn="l" rtl="0">
              <a:lnSpc>
                <a:spcPct val="107000"/>
              </a:lnSpc>
              <a:spcBef>
                <a:spcPts val="800"/>
              </a:spcBef>
              <a:spcAft>
                <a:spcPts val="0"/>
              </a:spcAft>
              <a:buClr>
                <a:schemeClr val="dk1"/>
              </a:buClr>
              <a:buSzPts val="1200"/>
              <a:buFont typeface="Arial "/>
              <a:buChar char="•"/>
            </a:pPr>
            <a:r>
              <a:rPr lang="en-AU" i="1" dirty="0"/>
              <a:t>In collaboration with community leaders to present these slides at workshops or local events to raise awareness about gout and its management.</a:t>
            </a:r>
            <a:endParaRPr dirty="0"/>
          </a:p>
        </p:txBody>
      </p:sp>
      <p:sp>
        <p:nvSpPr>
          <p:cNvPr id="251" name="Google Shape;25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AU"/>
              <a:t>Discuss the other gout risk factors – refer to image illustrating that genetics and other conditions are more likely to cause gout than diet.</a:t>
            </a:r>
            <a:endParaRPr/>
          </a:p>
        </p:txBody>
      </p:sp>
      <p:sp>
        <p:nvSpPr>
          <p:cNvPr id="336" name="Google Shape;33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AU"/>
              <a:t>Acknowledge that many participants have likely experienced these symptoms and may be concerned about potential future flare-ups.</a:t>
            </a:r>
            <a:endParaRPr/>
          </a:p>
          <a:p>
            <a:pPr marL="171450" lvl="0" indent="-171450" algn="l" rtl="0">
              <a:spcBef>
                <a:spcPts val="0"/>
              </a:spcBef>
              <a:spcAft>
                <a:spcPts val="0"/>
              </a:spcAft>
              <a:buClr>
                <a:schemeClr val="dk1"/>
              </a:buClr>
              <a:buSzPts val="1200"/>
              <a:buFont typeface="Arial"/>
              <a:buChar char="•"/>
            </a:pPr>
            <a:r>
              <a:rPr lang="en-AU"/>
              <a:t>Clarify for participants that haven’t been diagnosed, that recognising these symptoms is the first step to a definitive diagnosis, which will require your GP to do some tests and examine you to confirm you have gout.</a:t>
            </a:r>
            <a:endParaRPr/>
          </a:p>
          <a:p>
            <a:pPr marL="0" lvl="0" indent="0" algn="l" rtl="0">
              <a:spcBef>
                <a:spcPts val="0"/>
              </a:spcBef>
              <a:spcAft>
                <a:spcPts val="0"/>
              </a:spcAft>
              <a:buClr>
                <a:schemeClr val="dk1"/>
              </a:buClr>
              <a:buSzPts val="1200"/>
              <a:buFont typeface="Arial"/>
              <a:buNone/>
            </a:pPr>
            <a:endParaRPr/>
          </a:p>
          <a:p>
            <a:pPr marL="171450" lvl="0" indent="-171450" algn="l" rtl="0">
              <a:spcBef>
                <a:spcPts val="0"/>
              </a:spcBef>
              <a:spcAft>
                <a:spcPts val="0"/>
              </a:spcAft>
              <a:buClr>
                <a:schemeClr val="dk1"/>
              </a:buClr>
              <a:buSzPts val="1200"/>
              <a:buFont typeface="Arial"/>
              <a:buChar char="•"/>
            </a:pPr>
            <a:r>
              <a:rPr lang="en-AU" b="1"/>
              <a:t>A flare is the first sign of gout</a:t>
            </a:r>
            <a:r>
              <a:rPr lang="en-AU" b="0"/>
              <a:t> – highlight that many people have high uric acid levels for years before having their first flare. The onset of these symptoms may confuse some people, who mistake it for an injury or something else. Gout flares are very sudden and happen over a few hours or overnight. </a:t>
            </a:r>
            <a:endParaRPr/>
          </a:p>
          <a:p>
            <a:pPr marL="171450" lvl="0" indent="-171450" algn="l" rtl="0">
              <a:spcBef>
                <a:spcPts val="0"/>
              </a:spcBef>
              <a:spcAft>
                <a:spcPts val="0"/>
              </a:spcAft>
              <a:buClr>
                <a:schemeClr val="dk1"/>
              </a:buClr>
              <a:buSzPts val="1200"/>
              <a:buFont typeface="Arial"/>
              <a:buChar char="•"/>
            </a:pPr>
            <a:r>
              <a:rPr lang="en-AU" b="0"/>
              <a:t>Talk through the symptoms eg:</a:t>
            </a:r>
            <a:endParaRPr/>
          </a:p>
          <a:p>
            <a:pPr marL="628650" lvl="1" indent="-171450" algn="l" rtl="0">
              <a:spcBef>
                <a:spcPts val="0"/>
              </a:spcBef>
              <a:spcAft>
                <a:spcPts val="0"/>
              </a:spcAft>
              <a:buClr>
                <a:schemeClr val="dk1"/>
              </a:buClr>
              <a:buSzPts val="1200"/>
              <a:buFont typeface="Arial"/>
              <a:buChar char="•"/>
            </a:pPr>
            <a:r>
              <a:rPr lang="en-AU" b="0"/>
              <a:t>Often the joint is extremely sore to touch and can be painful to walk. Some people describe the pain as walking on glass. </a:t>
            </a:r>
            <a:endParaRPr/>
          </a:p>
          <a:p>
            <a:pPr marL="628650" lvl="1" indent="-171450" algn="l" rtl="0">
              <a:spcBef>
                <a:spcPts val="0"/>
              </a:spcBef>
              <a:spcAft>
                <a:spcPts val="0"/>
              </a:spcAft>
              <a:buClr>
                <a:schemeClr val="dk1"/>
              </a:buClr>
              <a:buSzPts val="1200"/>
              <a:buFont typeface="Arial"/>
              <a:buChar char="•"/>
            </a:pPr>
            <a:r>
              <a:rPr lang="en-AU" b="0"/>
              <a:t>The build-up of the joints can cause visible swelling, making the joint look puffy or enlarged.</a:t>
            </a:r>
            <a:endParaRPr/>
          </a:p>
          <a:p>
            <a:pPr marL="628650" lvl="1" indent="-171450" algn="l" rtl="0">
              <a:spcBef>
                <a:spcPts val="0"/>
              </a:spcBef>
              <a:spcAft>
                <a:spcPts val="0"/>
              </a:spcAft>
              <a:buClr>
                <a:schemeClr val="dk1"/>
              </a:buClr>
              <a:buSzPts val="1200"/>
              <a:buFont typeface="Arial"/>
              <a:buChar char="•"/>
            </a:pPr>
            <a:r>
              <a:rPr lang="en-AU" b="0"/>
              <a:t>The joint may appear red, warm and sore to touch. </a:t>
            </a:r>
            <a:endParaRPr/>
          </a:p>
          <a:p>
            <a:pPr marL="628650" lvl="1" indent="-171450" algn="l" rtl="0">
              <a:spcBef>
                <a:spcPts val="0"/>
              </a:spcBef>
              <a:spcAft>
                <a:spcPts val="0"/>
              </a:spcAft>
              <a:buClr>
                <a:schemeClr val="dk1"/>
              </a:buClr>
              <a:buSzPts val="1200"/>
              <a:buFont typeface="Arial"/>
              <a:buChar char="•"/>
            </a:pPr>
            <a:r>
              <a:rPr lang="en-AU" b="0"/>
              <a:t>Walking or doing daily activities may become difficult during a flare. </a:t>
            </a:r>
            <a:endParaRPr/>
          </a:p>
          <a:p>
            <a:pPr marL="457200" lvl="1" indent="0" algn="l" rtl="0">
              <a:spcBef>
                <a:spcPts val="0"/>
              </a:spcBef>
              <a:spcAft>
                <a:spcPts val="0"/>
              </a:spcAft>
              <a:buClr>
                <a:schemeClr val="dk1"/>
              </a:buClr>
              <a:buSzPts val="1200"/>
              <a:buFont typeface="Arial"/>
              <a:buNone/>
            </a:pPr>
            <a:endParaRPr b="0"/>
          </a:p>
          <a:p>
            <a:pPr marL="171450" lvl="0" indent="-171450" algn="l" rtl="0">
              <a:spcBef>
                <a:spcPts val="0"/>
              </a:spcBef>
              <a:spcAft>
                <a:spcPts val="0"/>
              </a:spcAft>
              <a:buClr>
                <a:schemeClr val="dk1"/>
              </a:buClr>
              <a:buSzPts val="1200"/>
              <a:buFont typeface="Arial"/>
              <a:buChar char="•"/>
            </a:pPr>
            <a:r>
              <a:rPr lang="en-AU" b="0"/>
              <a:t>Without treatment, a gout flare usually lasts </a:t>
            </a:r>
            <a:r>
              <a:rPr lang="en-AU"/>
              <a:t>up to 2 weeks </a:t>
            </a:r>
            <a:endParaRPr b="0"/>
          </a:p>
          <a:p>
            <a:pPr marL="0" lvl="0" indent="0" algn="l" rtl="0">
              <a:spcBef>
                <a:spcPts val="0"/>
              </a:spcBef>
              <a:spcAft>
                <a:spcPts val="0"/>
              </a:spcAft>
              <a:buClr>
                <a:schemeClr val="dk1"/>
              </a:buClr>
              <a:buSzPts val="1200"/>
              <a:buFont typeface="Arial"/>
              <a:buNone/>
            </a:pPr>
            <a:endParaRPr b="0"/>
          </a:p>
          <a:p>
            <a:pPr marL="0" lvl="0" indent="0" algn="l" rtl="0">
              <a:spcBef>
                <a:spcPts val="0"/>
              </a:spcBef>
              <a:spcAft>
                <a:spcPts val="0"/>
              </a:spcAft>
              <a:buClr>
                <a:schemeClr val="dk1"/>
              </a:buClr>
              <a:buSzPts val="1200"/>
              <a:buFont typeface="Arial"/>
              <a:buNone/>
            </a:pPr>
            <a:r>
              <a:rPr lang="en-AU" b="0"/>
              <a:t>Other suggestions:</a:t>
            </a:r>
            <a:endParaRPr/>
          </a:p>
          <a:p>
            <a:pPr marL="0" lvl="0" indent="0" algn="l" rtl="0">
              <a:spcBef>
                <a:spcPts val="0"/>
              </a:spcBef>
              <a:spcAft>
                <a:spcPts val="0"/>
              </a:spcAft>
              <a:buClr>
                <a:schemeClr val="dk1"/>
              </a:buClr>
              <a:buSzPts val="1200"/>
              <a:buFont typeface="Arial"/>
              <a:buNone/>
            </a:pPr>
            <a:r>
              <a:rPr lang="en-AU" b="0"/>
              <a:t>- Ask participants the symptoms most noticeable to them to encourage shared experiences and reinforce the information.</a:t>
            </a:r>
            <a:endParaRPr/>
          </a:p>
        </p:txBody>
      </p:sp>
      <p:sp>
        <p:nvSpPr>
          <p:cNvPr id="375" name="Google Shape;37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4" name="Google Shape;38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indent="-171450">
              <a:buClr>
                <a:schemeClr val="dk1"/>
              </a:buClr>
              <a:buSzPts val="1200"/>
              <a:buFont typeface="Arial"/>
              <a:buChar char="•"/>
            </a:pPr>
            <a:r>
              <a:rPr lang="en-AU" dirty="0"/>
              <a:t>Explain that these triggers can increase uric acid levels and crystal formation in the joints risking a flare.</a:t>
            </a:r>
            <a:endParaRPr dirty="0"/>
          </a:p>
          <a:p>
            <a:pPr marL="171450" lvl="0" indent="-171450" algn="l" rtl="0">
              <a:spcBef>
                <a:spcPts val="0"/>
              </a:spcBef>
              <a:spcAft>
                <a:spcPts val="0"/>
              </a:spcAft>
              <a:buClr>
                <a:schemeClr val="dk1"/>
              </a:buClr>
              <a:buSzPts val="1200"/>
              <a:buFont typeface="Arial"/>
              <a:buChar char="•"/>
            </a:pPr>
            <a:r>
              <a:rPr lang="en-AU" dirty="0"/>
              <a:t>Clarify that these triggers may not affect everyone. </a:t>
            </a:r>
            <a:endParaRPr/>
          </a:p>
          <a:p>
            <a:pPr marL="171450" lvl="0" indent="-171450" algn="l" rtl="0">
              <a:spcBef>
                <a:spcPts val="0"/>
              </a:spcBef>
              <a:spcAft>
                <a:spcPts val="0"/>
              </a:spcAft>
              <a:buClr>
                <a:schemeClr val="dk1"/>
              </a:buClr>
              <a:buSzPts val="1200"/>
              <a:buFont typeface="Arial"/>
              <a:buChar char="•"/>
            </a:pPr>
            <a:r>
              <a:rPr lang="en-AU" dirty="0"/>
              <a:t>Breakdown each individual risk factors:</a:t>
            </a:r>
            <a:endParaRPr/>
          </a:p>
          <a:p>
            <a:pPr marL="628650" lvl="1" indent="-171450" algn="l" rtl="0">
              <a:spcBef>
                <a:spcPts val="0"/>
              </a:spcBef>
              <a:spcAft>
                <a:spcPts val="0"/>
              </a:spcAft>
              <a:buClr>
                <a:schemeClr val="dk1"/>
              </a:buClr>
              <a:buSzPts val="1200"/>
              <a:buFont typeface="Arial"/>
              <a:buChar char="•"/>
            </a:pPr>
            <a:r>
              <a:rPr lang="en-AU" b="1" dirty="0"/>
              <a:t>Foods high in purines: </a:t>
            </a:r>
            <a:r>
              <a:rPr lang="en-AU" b="0" dirty="0"/>
              <a:t>Foods high in purines, like red meat and seafood can increase uric acid levels when eaten in large amounts. </a:t>
            </a:r>
            <a:endParaRPr b="1"/>
          </a:p>
          <a:p>
            <a:pPr marL="628650" lvl="1" indent="-171450" algn="l" rtl="0">
              <a:spcBef>
                <a:spcPts val="0"/>
              </a:spcBef>
              <a:spcAft>
                <a:spcPts val="0"/>
              </a:spcAft>
              <a:buClr>
                <a:schemeClr val="dk1"/>
              </a:buClr>
              <a:buSzPts val="1200"/>
              <a:buFont typeface="Arial"/>
              <a:buChar char="•"/>
            </a:pPr>
            <a:r>
              <a:rPr lang="en-AU" b="1" dirty="0"/>
              <a:t>Non-diet soft drinks/fruit juice: </a:t>
            </a:r>
            <a:r>
              <a:rPr lang="en-AU" b="0" dirty="0"/>
              <a:t>these types of drinks have high fructose (sugar) content, which can increase uric acid levels.</a:t>
            </a:r>
            <a:endParaRPr/>
          </a:p>
          <a:p>
            <a:pPr marL="628650" marR="0" lvl="1" indent="-171450" algn="l" rtl="0">
              <a:lnSpc>
                <a:spcPct val="100000"/>
              </a:lnSpc>
              <a:spcBef>
                <a:spcPts val="0"/>
              </a:spcBef>
              <a:spcAft>
                <a:spcPts val="0"/>
              </a:spcAft>
              <a:buClr>
                <a:schemeClr val="dk1"/>
              </a:buClr>
              <a:buSzPts val="1200"/>
              <a:buFont typeface="Arial"/>
              <a:buChar char="•"/>
            </a:pPr>
            <a:r>
              <a:rPr lang="en-AU" b="1" dirty="0"/>
              <a:t>Alcohol: </a:t>
            </a:r>
            <a:r>
              <a:rPr lang="en-AU" b="0" dirty="0"/>
              <a:t>raises uric acid levels while </a:t>
            </a:r>
            <a:r>
              <a:rPr lang="en-AU" dirty="0"/>
              <a:t>slower</a:t>
            </a:r>
            <a:r>
              <a:rPr lang="en-AU" b="0" dirty="0"/>
              <a:t> the kidneys' ability to remove uric acid from the body.</a:t>
            </a:r>
            <a:endParaRPr/>
          </a:p>
          <a:p>
            <a:pPr marL="628650" lvl="1" indent="-171450" algn="l" rtl="0">
              <a:spcBef>
                <a:spcPts val="0"/>
              </a:spcBef>
              <a:spcAft>
                <a:spcPts val="0"/>
              </a:spcAft>
              <a:buClr>
                <a:schemeClr val="dk1"/>
              </a:buClr>
              <a:buSzPts val="1200"/>
              <a:buFont typeface="Arial"/>
              <a:buChar char="•"/>
            </a:pPr>
            <a:r>
              <a:rPr lang="en-AU" b="1" dirty="0"/>
              <a:t>Dehydration: </a:t>
            </a:r>
            <a:r>
              <a:rPr lang="en-AU" b="0" dirty="0"/>
              <a:t>Not drinking enough water </a:t>
            </a:r>
            <a:r>
              <a:rPr lang="en-AU" dirty="0"/>
              <a:t>makes it harder for your kidneys to remove uric acid from the blood</a:t>
            </a:r>
            <a:r>
              <a:rPr lang="en-AU" b="0" dirty="0"/>
              <a:t>. </a:t>
            </a:r>
            <a:endParaRPr/>
          </a:p>
          <a:p>
            <a:pPr marL="628650" lvl="1" indent="-171450" algn="l" rtl="0">
              <a:spcBef>
                <a:spcPts val="0"/>
              </a:spcBef>
              <a:spcAft>
                <a:spcPts val="0"/>
              </a:spcAft>
              <a:buClr>
                <a:schemeClr val="dk1"/>
              </a:buClr>
              <a:buSzPts val="1200"/>
              <a:buFont typeface="Arial"/>
              <a:buChar char="•"/>
            </a:pPr>
            <a:r>
              <a:rPr lang="en-AU" b="1" dirty="0"/>
              <a:t>Rapid weight loss: </a:t>
            </a:r>
            <a:r>
              <a:rPr lang="en-AU" b="0" dirty="0"/>
              <a:t>Clarify this means crash dieting and fasting. Explain that when the body loses weight quickly, it releases more uric acid. Emphasise that gradual weight loss is recommended and that maintaining a healthy weight long-term reduces gout risk. </a:t>
            </a:r>
            <a:endParaRPr/>
          </a:p>
          <a:p>
            <a:pPr marL="628650" lvl="1" indent="-171450" algn="l" rtl="0">
              <a:spcBef>
                <a:spcPts val="0"/>
              </a:spcBef>
              <a:spcAft>
                <a:spcPts val="0"/>
              </a:spcAft>
              <a:buClr>
                <a:schemeClr val="dk1"/>
              </a:buClr>
              <a:buSzPts val="1200"/>
              <a:buFont typeface="Arial"/>
              <a:buChar char="•"/>
            </a:pPr>
            <a:r>
              <a:rPr lang="en-AU" b="1" dirty="0"/>
              <a:t>Injury or trauma to the joint: </a:t>
            </a:r>
            <a:r>
              <a:rPr lang="en-AU" b="0" dirty="0"/>
              <a:t>physical trauma can trigger crystal formation in the affected joint. </a:t>
            </a:r>
            <a:endParaRPr/>
          </a:p>
          <a:p>
            <a:pPr marL="628650" lvl="1" indent="-95250" algn="l" rtl="0">
              <a:spcBef>
                <a:spcPts val="0"/>
              </a:spcBef>
              <a:spcAft>
                <a:spcPts val="0"/>
              </a:spcAft>
              <a:buClr>
                <a:schemeClr val="dk1"/>
              </a:buClr>
              <a:buSzPts val="1200"/>
              <a:buFont typeface="Arial"/>
              <a:buNone/>
            </a:pPr>
            <a:endParaRPr b="0"/>
          </a:p>
          <a:p>
            <a:pPr marL="171450" lvl="0" indent="-171450" algn="l" rtl="0">
              <a:spcBef>
                <a:spcPts val="0"/>
              </a:spcBef>
              <a:spcAft>
                <a:spcPts val="0"/>
              </a:spcAft>
              <a:buClr>
                <a:schemeClr val="dk1"/>
              </a:buClr>
              <a:buSzPts val="1200"/>
              <a:buFont typeface="Arial"/>
              <a:buChar char="•"/>
            </a:pPr>
            <a:r>
              <a:rPr lang="en-AU" b="0" dirty="0"/>
              <a:t>Emphasise that knowing your triggers can help to prevent future flares. </a:t>
            </a: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r>
              <a:rPr lang="en-AU" dirty="0"/>
              <a:t>Other suggestions:</a:t>
            </a:r>
            <a:endParaRPr/>
          </a:p>
          <a:p>
            <a:pPr marL="171450" lvl="0" indent="-171450" algn="l" rtl="0">
              <a:spcBef>
                <a:spcPts val="0"/>
              </a:spcBef>
              <a:spcAft>
                <a:spcPts val="0"/>
              </a:spcAft>
              <a:buClr>
                <a:schemeClr val="dk1"/>
              </a:buClr>
              <a:buSzPts val="1200"/>
              <a:buFont typeface="Arial"/>
              <a:buChar char="•"/>
            </a:pPr>
            <a:r>
              <a:rPr lang="en-AU" dirty="0"/>
              <a:t>Encourage participants to identify their own triggers. </a:t>
            </a:r>
            <a:endParaRPr/>
          </a:p>
        </p:txBody>
      </p:sp>
      <p:sp>
        <p:nvSpPr>
          <p:cNvPr id="385" name="Google Shape;385;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4" name="Google Shape;40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171450" lvl="0" indent="-171450" algn="l" rtl="0">
              <a:spcBef>
                <a:spcPts val="0"/>
              </a:spcBef>
              <a:spcAft>
                <a:spcPts val="0"/>
              </a:spcAft>
              <a:buClr>
                <a:schemeClr val="dk1"/>
              </a:buClr>
              <a:buSzPts val="1200"/>
              <a:buFont typeface="Arial"/>
              <a:buChar char="•"/>
            </a:pPr>
            <a:r>
              <a:rPr lang="en-AU"/>
              <a:t>Emphasise the importance of treating a gout flare as soon as you first notice the signs</a:t>
            </a:r>
            <a:endParaRPr/>
          </a:p>
          <a:p>
            <a:pPr marL="171450" lvl="0" indent="-171450" algn="l" rtl="0">
              <a:spcBef>
                <a:spcPts val="0"/>
              </a:spcBef>
              <a:spcAft>
                <a:spcPts val="0"/>
              </a:spcAft>
              <a:buClr>
                <a:schemeClr val="dk1"/>
              </a:buClr>
              <a:buSzPts val="1200"/>
              <a:buFont typeface="Arial"/>
              <a:buChar char="•"/>
            </a:pPr>
            <a:r>
              <a:rPr lang="en-AU"/>
              <a:t>Emphasise that medication is necessary to reduce the severity (pain and inflammation) and length of the flare.</a:t>
            </a:r>
            <a:endParaRPr/>
          </a:p>
          <a:p>
            <a:pPr marL="171450" lvl="0" indent="-171450" algn="l" rtl="0">
              <a:spcBef>
                <a:spcPts val="0"/>
              </a:spcBef>
              <a:spcAft>
                <a:spcPts val="0"/>
              </a:spcAft>
              <a:buClr>
                <a:schemeClr val="dk1"/>
              </a:buClr>
              <a:buSzPts val="1200"/>
              <a:buFont typeface="Arial"/>
              <a:buChar char="•"/>
            </a:pPr>
            <a:r>
              <a:rPr lang="en-AU"/>
              <a:t>Can discuss specific medications (NSAIDs, colchicine, corticosteroids) with participants.  </a:t>
            </a:r>
            <a:endParaRPr/>
          </a:p>
          <a:p>
            <a:pPr marL="171450" lvl="0" indent="-171450" algn="l" rtl="0">
              <a:spcBef>
                <a:spcPts val="0"/>
              </a:spcBef>
              <a:spcAft>
                <a:spcPts val="0"/>
              </a:spcAft>
              <a:buClr>
                <a:schemeClr val="dk1"/>
              </a:buClr>
              <a:buSzPts val="1200"/>
              <a:buFont typeface="Arial"/>
              <a:buChar char="•"/>
            </a:pPr>
            <a:r>
              <a:rPr lang="en-AU"/>
              <a:t>Emphasise that these medicines will not stop flares from happening in the future – highlighting that these medicines will relieve the immediate symptoms of gout a flare but not treat the underlying condition.</a:t>
            </a:r>
            <a:endParaRPr/>
          </a:p>
          <a:p>
            <a:pPr marL="171450" lvl="0" indent="-171450" algn="l" rtl="0">
              <a:spcBef>
                <a:spcPts val="0"/>
              </a:spcBef>
              <a:spcAft>
                <a:spcPts val="0"/>
              </a:spcAft>
              <a:buClr>
                <a:schemeClr val="dk1"/>
              </a:buClr>
              <a:buSzPts val="1200"/>
              <a:buFont typeface="Arial"/>
              <a:buChar char="•"/>
            </a:pPr>
            <a:r>
              <a:rPr lang="en-AU"/>
              <a:t>Address any concerns or barriers participants may have about taking medicines.</a:t>
            </a:r>
          </a:p>
          <a:p>
            <a:pPr marL="0" lvl="0" indent="0" algn="l" rtl="0">
              <a:spcBef>
                <a:spcPts val="0"/>
              </a:spcBef>
              <a:spcAft>
                <a:spcPts val="0"/>
              </a:spcAft>
              <a:buClr>
                <a:schemeClr val="dk1"/>
              </a:buClr>
              <a:buSzPts val="1200"/>
              <a:buFont typeface="Arial"/>
              <a:buNone/>
            </a:pPr>
            <a:endParaRPr b="1"/>
          </a:p>
        </p:txBody>
      </p:sp>
      <p:sp>
        <p:nvSpPr>
          <p:cNvPr id="405" name="Google Shape;40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5" name="Google Shape;415;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171450" lvl="0" indent="-171450" algn="l" rtl="0">
              <a:spcBef>
                <a:spcPts val="0"/>
              </a:spcBef>
              <a:spcAft>
                <a:spcPts val="0"/>
              </a:spcAft>
              <a:buClr>
                <a:schemeClr val="dk1"/>
              </a:buClr>
              <a:buSzPts val="1200"/>
              <a:buFont typeface="Arial"/>
              <a:buChar char="•"/>
            </a:pPr>
            <a:r>
              <a:rPr lang="en-AU"/>
              <a:t>Emphasise that taking medicines to lower uric acid levels is the best way to stop gout flares in the future.</a:t>
            </a:r>
            <a:endParaRPr/>
          </a:p>
          <a:p>
            <a:pPr marL="171450" lvl="0" indent="-171450" algn="l" rtl="0">
              <a:spcBef>
                <a:spcPts val="0"/>
              </a:spcBef>
              <a:spcAft>
                <a:spcPts val="0"/>
              </a:spcAft>
              <a:buClr>
                <a:schemeClr val="dk1"/>
              </a:buClr>
              <a:buSzPts val="1200"/>
              <a:buFont typeface="Arial"/>
              <a:buChar char="•"/>
            </a:pPr>
            <a:r>
              <a:rPr lang="en-AU"/>
              <a:t>Explain the difference between uric-acid lowering medicines, used-for long-term management and pain relief medicines, which are taken during gout flares. </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a:buChar char="•"/>
              <a:tabLst/>
              <a:defRPr/>
            </a:pPr>
            <a:r>
              <a:rPr lang="en-AU"/>
              <a:t>Encourage participants to download the gout care plan via the QR code to help them keep track of their medicines and track their uric acid levels.</a:t>
            </a:r>
            <a:endParaRPr/>
          </a:p>
        </p:txBody>
      </p:sp>
      <p:sp>
        <p:nvSpPr>
          <p:cNvPr id="416" name="Google Shape;416;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4" name="Google Shape;42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95250" algn="l" rtl="0">
              <a:spcBef>
                <a:spcPts val="0"/>
              </a:spcBef>
              <a:spcAft>
                <a:spcPts val="0"/>
              </a:spcAft>
              <a:buClr>
                <a:schemeClr val="dk1"/>
              </a:buClr>
              <a:buSzPts val="1200"/>
              <a:buFont typeface="Arial "/>
              <a:buNone/>
            </a:pPr>
            <a:endParaRPr/>
          </a:p>
          <a:p>
            <a:pPr marL="171450" lvl="0" indent="-171450" algn="l" rtl="0">
              <a:spcBef>
                <a:spcPts val="0"/>
              </a:spcBef>
              <a:spcAft>
                <a:spcPts val="0"/>
              </a:spcAft>
              <a:buClr>
                <a:schemeClr val="dk1"/>
              </a:buClr>
              <a:buSzPts val="1200"/>
              <a:buFont typeface="Arial "/>
              <a:buChar char="•"/>
            </a:pPr>
            <a:r>
              <a:rPr lang="en-AU"/>
              <a:t>Explain that allopurinol is the most common and long-established medicine for gout, and it is generally considered safe.</a:t>
            </a:r>
            <a:endParaRPr/>
          </a:p>
          <a:p>
            <a:pPr marL="171450" lvl="0" indent="-171450" algn="l" rtl="0">
              <a:spcBef>
                <a:spcPts val="0"/>
              </a:spcBef>
              <a:spcAft>
                <a:spcPts val="0"/>
              </a:spcAft>
              <a:buClr>
                <a:schemeClr val="dk1"/>
              </a:buClr>
              <a:buSzPts val="1200"/>
              <a:buFont typeface="Arial "/>
              <a:buChar char="•"/>
            </a:pPr>
            <a:r>
              <a:rPr lang="en-AU"/>
              <a:t>Explain that these types of medicines are taken everyday, not just when a flare happens. </a:t>
            </a:r>
            <a:endParaRPr>
              <a:solidFill>
                <a:srgbClr val="444444"/>
              </a:solidFill>
            </a:endParaRPr>
          </a:p>
          <a:p>
            <a:pPr marL="171450" lvl="0" indent="-171450" algn="l" rtl="0">
              <a:spcBef>
                <a:spcPts val="0"/>
              </a:spcBef>
              <a:spcAft>
                <a:spcPts val="0"/>
              </a:spcAft>
              <a:buClr>
                <a:schemeClr val="dk1"/>
              </a:buClr>
              <a:buSzPts val="1200"/>
              <a:buFont typeface="Arial "/>
              <a:buChar char="•"/>
            </a:pPr>
            <a:r>
              <a:rPr lang="en-AU"/>
              <a:t>Encourage people to share if they use other types of medicine, including bush medicines </a:t>
            </a:r>
            <a:endParaRPr/>
          </a:p>
          <a:p>
            <a:pPr marL="171450" lvl="0" indent="-171450" algn="l" rtl="0">
              <a:spcBef>
                <a:spcPts val="0"/>
              </a:spcBef>
              <a:spcAft>
                <a:spcPts val="0"/>
              </a:spcAft>
              <a:buClr>
                <a:schemeClr val="dk1"/>
              </a:buClr>
              <a:buSzPts val="1200"/>
              <a:buFont typeface="Arial "/>
              <a:buChar char="•"/>
            </a:pPr>
            <a:r>
              <a:rPr lang="en-AU"/>
              <a:t>Reinforce that is ok to use bush medicine and that it is important their healthcare team knows to ensure it works safely with their prescribed medicine. </a:t>
            </a:r>
            <a:endParaRPr/>
          </a:p>
        </p:txBody>
      </p:sp>
      <p:sp>
        <p:nvSpPr>
          <p:cNvPr id="425" name="Google Shape;425;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Reinforce the difference between treating a gout flare and treating gout to prevent future flares.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AU" sz="1200" b="0" i="0" u="none" strike="noStrike" cap="none">
                <a:solidFill>
                  <a:schemeClr val="dk1"/>
                </a:solidFill>
                <a:latin typeface="Arial"/>
                <a:ea typeface="Arial"/>
                <a:cs typeface="Arial"/>
                <a:sym typeface="Arial"/>
              </a:rPr>
              <a:t>16</a:t>
            </a:fld>
            <a:endParaRPr lang="en-AU"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499876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3" name="Google Shape;433;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
              <a:buChar char="•"/>
            </a:pPr>
            <a:r>
              <a:rPr lang="en-AU"/>
              <a:t>Explain that the doctor will check your uric acid levels until your target level is reached. </a:t>
            </a:r>
            <a:endParaRPr>
              <a:solidFill>
                <a:srgbClr val="444444"/>
              </a:solidFill>
            </a:endParaRPr>
          </a:p>
          <a:p>
            <a:pPr marL="171450" lvl="0" indent="-171450" algn="l" rtl="0">
              <a:spcBef>
                <a:spcPts val="0"/>
              </a:spcBef>
              <a:spcAft>
                <a:spcPts val="0"/>
              </a:spcAft>
              <a:buClr>
                <a:schemeClr val="dk1"/>
              </a:buClr>
              <a:buSzPts val="1200"/>
              <a:buFont typeface="Arial "/>
              <a:buChar char="•"/>
            </a:pPr>
            <a:r>
              <a:rPr lang="en-AU"/>
              <a:t>Address any potential questions or concerns.</a:t>
            </a:r>
            <a:endParaRPr/>
          </a:p>
        </p:txBody>
      </p:sp>
      <p:sp>
        <p:nvSpPr>
          <p:cNvPr id="434" name="Google Shape;434;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1" name="Google Shape;441;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171450" algn="l" rtl="0">
              <a:lnSpc>
                <a:spcPct val="100000"/>
              </a:lnSpc>
              <a:spcBef>
                <a:spcPts val="0"/>
              </a:spcBef>
              <a:spcAft>
                <a:spcPts val="0"/>
              </a:spcAft>
              <a:buClr>
                <a:schemeClr val="dk1"/>
              </a:buClr>
              <a:buSzPts val="1200"/>
              <a:buFont typeface="Arial"/>
              <a:buChar char="•"/>
            </a:pPr>
            <a:r>
              <a:rPr lang="en-AU"/>
              <a:t>Explain that this is image is a step-by-step approach to managing gout using urate-lowering therapy. </a:t>
            </a:r>
            <a:endParaRPr/>
          </a:p>
          <a:p>
            <a:pPr marL="171450" marR="0" lvl="0" indent="-171450" algn="l" rtl="0">
              <a:lnSpc>
                <a:spcPct val="100000"/>
              </a:lnSpc>
              <a:spcBef>
                <a:spcPts val="0"/>
              </a:spcBef>
              <a:spcAft>
                <a:spcPts val="0"/>
              </a:spcAft>
              <a:buClr>
                <a:schemeClr val="dk1"/>
              </a:buClr>
              <a:buSzPts val="1200"/>
              <a:buFont typeface="Arial"/>
              <a:buChar char="•"/>
            </a:pPr>
            <a:r>
              <a:rPr lang="en-AU"/>
              <a:t>Talk through each step:</a:t>
            </a:r>
            <a:endParaRPr/>
          </a:p>
          <a:p>
            <a:pPr marL="628650" marR="0" lvl="1" indent="-171450" algn="l" rtl="0">
              <a:lnSpc>
                <a:spcPct val="100000"/>
              </a:lnSpc>
              <a:spcBef>
                <a:spcPts val="0"/>
              </a:spcBef>
              <a:spcAft>
                <a:spcPts val="0"/>
              </a:spcAft>
              <a:buClr>
                <a:schemeClr val="dk1"/>
              </a:buClr>
              <a:buSzPts val="1200"/>
              <a:buFont typeface="Arial"/>
              <a:buChar char="-"/>
            </a:pPr>
            <a:r>
              <a:rPr lang="en-AU" b="1"/>
              <a:t>Step 1 Starting a low dose: </a:t>
            </a:r>
            <a:r>
              <a:rPr lang="en-AU" b="0"/>
              <a:t>The doctor will begin treatment with a low dose of ULT to reduce the risks of side-effects and flares. Explain that the body may need to time to adjust and it is common to see flares during this time. </a:t>
            </a:r>
            <a:endParaRPr/>
          </a:p>
          <a:p>
            <a:pPr marL="628650" marR="0" lvl="1" indent="-171450" algn="l" rtl="0">
              <a:lnSpc>
                <a:spcPct val="100000"/>
              </a:lnSpc>
              <a:spcBef>
                <a:spcPts val="0"/>
              </a:spcBef>
              <a:spcAft>
                <a:spcPts val="0"/>
              </a:spcAft>
              <a:buClr>
                <a:schemeClr val="dk1"/>
              </a:buClr>
              <a:buSzPts val="1200"/>
              <a:buFont typeface="Arial"/>
              <a:buChar char="-"/>
            </a:pPr>
            <a:r>
              <a:rPr lang="en-AU" b="1"/>
              <a:t>Step 2 tracking levels: </a:t>
            </a:r>
            <a:r>
              <a:rPr lang="en-AU" b="0"/>
              <a:t>The doctor will regularly monitor uric acid levels through blood tests. </a:t>
            </a:r>
            <a:endParaRPr/>
          </a:p>
          <a:p>
            <a:pPr marL="628650" lvl="1" indent="-171450" algn="l" rtl="0">
              <a:spcBef>
                <a:spcPts val="0"/>
              </a:spcBef>
              <a:spcAft>
                <a:spcPts val="0"/>
              </a:spcAft>
              <a:buClr>
                <a:schemeClr val="dk1"/>
              </a:buClr>
              <a:buSzPts val="1200"/>
              <a:buFont typeface="Arial"/>
              <a:buChar char="-"/>
            </a:pPr>
            <a:r>
              <a:rPr lang="en-AU" b="1"/>
              <a:t>Step 3 adjust dose: </a:t>
            </a:r>
            <a:r>
              <a:rPr lang="en-AU" b="0"/>
              <a:t>The doctor will gradually increase the dose based on test results to move closer to the target uric acid level.</a:t>
            </a:r>
            <a:r>
              <a:rPr lang="en-AU"/>
              <a:t> Explain that individual targets levels will depend on the severity of gout.  </a:t>
            </a:r>
            <a:endParaRPr b="0"/>
          </a:p>
          <a:p>
            <a:pPr marL="628650" marR="0" lvl="1" indent="-171450" algn="l" rtl="0">
              <a:lnSpc>
                <a:spcPct val="100000"/>
              </a:lnSpc>
              <a:spcBef>
                <a:spcPts val="0"/>
              </a:spcBef>
              <a:spcAft>
                <a:spcPts val="0"/>
              </a:spcAft>
              <a:buClr>
                <a:schemeClr val="dk1"/>
              </a:buClr>
              <a:buSzPts val="1200"/>
              <a:buFont typeface="Arial"/>
              <a:buChar char="-"/>
            </a:pPr>
            <a:r>
              <a:rPr lang="en-AU" b="1"/>
              <a:t>Step 4 Repeat until target reached: </a:t>
            </a:r>
            <a:r>
              <a:rPr lang="en-AU" b="0"/>
              <a:t>The doctor will continue to monitor and adjust doses until the target uric acid level is reached. </a:t>
            </a:r>
            <a:endParaRPr b="1"/>
          </a:p>
          <a:p>
            <a:pPr marL="171450" lvl="0" indent="-171450" algn="l" rtl="0">
              <a:spcBef>
                <a:spcPts val="0"/>
              </a:spcBef>
              <a:spcAft>
                <a:spcPts val="0"/>
              </a:spcAft>
              <a:buClr>
                <a:schemeClr val="dk1"/>
              </a:buClr>
              <a:buSzPts val="1200"/>
              <a:buFont typeface="Arial"/>
              <a:buChar char="•"/>
            </a:pPr>
            <a:r>
              <a:rPr lang="en-AU"/>
              <a:t>Explain that this process can take a few months, and that it is important to continue taking the medicine, even when you feel good. </a:t>
            </a:r>
            <a:endParaRPr/>
          </a:p>
          <a:p>
            <a:pPr marL="171450" lvl="0" indent="-171450" algn="l" rtl="0">
              <a:spcBef>
                <a:spcPts val="0"/>
              </a:spcBef>
              <a:spcAft>
                <a:spcPts val="0"/>
              </a:spcAft>
              <a:buClr>
                <a:schemeClr val="dk1"/>
              </a:buClr>
              <a:buSzPts val="1200"/>
              <a:buFont typeface="Arial"/>
              <a:buChar char="•"/>
            </a:pPr>
            <a:r>
              <a:rPr lang="en-AU"/>
              <a:t>Address any questions or concerns. </a:t>
            </a:r>
            <a:endParaRPr/>
          </a:p>
        </p:txBody>
      </p:sp>
      <p:sp>
        <p:nvSpPr>
          <p:cNvPr id="442" name="Google Shape;442;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7" name="Google Shape;457;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AU"/>
              <a:t>Explain that food and lifestyle changes can help lower the risk of a gout flare. </a:t>
            </a:r>
            <a:endParaRPr/>
          </a:p>
          <a:p>
            <a:pPr marL="171450" lvl="0" indent="-171450" algn="l" rtl="0">
              <a:spcBef>
                <a:spcPts val="1200"/>
              </a:spcBef>
              <a:spcAft>
                <a:spcPts val="0"/>
              </a:spcAft>
              <a:buClr>
                <a:schemeClr val="dk1"/>
              </a:buClr>
              <a:buSzPts val="1200"/>
              <a:buFont typeface="Arial"/>
              <a:buChar char="•"/>
            </a:pPr>
            <a:r>
              <a:rPr lang="en-AU"/>
              <a:t>Acknowledge that making changes can be challenging and emphasise that small changes can make a big difference. </a:t>
            </a:r>
            <a:endParaRPr/>
          </a:p>
          <a:p>
            <a:pPr marL="171450" lvl="0" indent="-171450" algn="l" rtl="0">
              <a:spcBef>
                <a:spcPts val="1200"/>
              </a:spcBef>
              <a:spcAft>
                <a:spcPts val="0"/>
              </a:spcAft>
              <a:buClr>
                <a:schemeClr val="dk1"/>
              </a:buClr>
              <a:buSzPts val="1200"/>
              <a:buFont typeface="Arial"/>
              <a:buChar char="•"/>
            </a:pPr>
            <a:r>
              <a:rPr lang="en-AU"/>
              <a:t>Breakdown each individual action:</a:t>
            </a:r>
            <a:endParaRPr/>
          </a:p>
          <a:p>
            <a:pPr marL="628650" lvl="1" indent="-171450" algn="l" rtl="0">
              <a:spcBef>
                <a:spcPts val="1200"/>
              </a:spcBef>
              <a:spcAft>
                <a:spcPts val="0"/>
              </a:spcAft>
              <a:buClr>
                <a:schemeClr val="dk1"/>
              </a:buClr>
              <a:buSzPts val="1200"/>
              <a:buFont typeface="Arial"/>
              <a:buChar char="-"/>
            </a:pPr>
            <a:r>
              <a:rPr lang="en-AU" b="1"/>
              <a:t>Maintain a healthy weight: </a:t>
            </a:r>
            <a:r>
              <a:rPr lang="en-AU" b="0"/>
              <a:t>even losing a small amount of weight can help reduce gout flares. The best way to lost weight is through slow and steady weight loss, focusing on regular, balanced meals. </a:t>
            </a:r>
            <a:endParaRPr/>
          </a:p>
          <a:p>
            <a:pPr marL="628650" lvl="1" indent="-171450" algn="l" rtl="0">
              <a:spcBef>
                <a:spcPts val="1200"/>
              </a:spcBef>
              <a:spcAft>
                <a:spcPts val="0"/>
              </a:spcAft>
              <a:buClr>
                <a:schemeClr val="dk1"/>
              </a:buClr>
              <a:buSzPts val="1200"/>
              <a:buFont typeface="Arial"/>
              <a:buChar char="-"/>
            </a:pPr>
            <a:r>
              <a:rPr lang="en-AU" b="1"/>
              <a:t>Staying hydrated: </a:t>
            </a:r>
            <a:r>
              <a:rPr lang="en-AU" b="0"/>
              <a:t>Drinking water can lower uric acid levels in the blood. </a:t>
            </a:r>
            <a:endParaRPr/>
          </a:p>
          <a:p>
            <a:pPr marL="628650" lvl="1" indent="-171450" algn="l" rtl="0">
              <a:spcBef>
                <a:spcPts val="1200"/>
              </a:spcBef>
              <a:spcAft>
                <a:spcPts val="0"/>
              </a:spcAft>
              <a:buClr>
                <a:schemeClr val="dk1"/>
              </a:buClr>
              <a:buSzPts val="1200"/>
              <a:buFont typeface="Arial"/>
              <a:buChar char="-"/>
            </a:pPr>
            <a:r>
              <a:rPr lang="en-AU" b="1"/>
              <a:t>Limit alcohol intake: </a:t>
            </a:r>
            <a:r>
              <a:rPr lang="en-AU" b="0"/>
              <a:t>alcohol can increase risk of flares, especially beer and spirits which have high amounts of purines. Try having alcohol-free days during the week. </a:t>
            </a:r>
            <a:endParaRPr/>
          </a:p>
          <a:p>
            <a:pPr marL="628650" lvl="1" indent="-171450" algn="l" rtl="0">
              <a:spcBef>
                <a:spcPts val="1200"/>
              </a:spcBef>
              <a:spcAft>
                <a:spcPts val="0"/>
              </a:spcAft>
              <a:buClr>
                <a:schemeClr val="dk1"/>
              </a:buClr>
              <a:buSzPts val="1200"/>
              <a:buFont typeface="Arial"/>
              <a:buChar char="-"/>
            </a:pPr>
            <a:r>
              <a:rPr lang="en-AU" b="1"/>
              <a:t>Low-fat dairy products</a:t>
            </a:r>
            <a:r>
              <a:rPr lang="en-AU" b="0"/>
              <a:t>: low-fat dairy foods, like milk and yoghurt can help reduce uric acid levels. </a:t>
            </a:r>
            <a:endParaRPr/>
          </a:p>
          <a:p>
            <a:pPr marL="628650" lvl="1" indent="-171450" algn="l" rtl="0">
              <a:spcBef>
                <a:spcPts val="600"/>
              </a:spcBef>
              <a:spcAft>
                <a:spcPts val="0"/>
              </a:spcAft>
              <a:buClr>
                <a:schemeClr val="dk1"/>
              </a:buClr>
              <a:buSzPts val="1200"/>
              <a:buFont typeface="Arial"/>
              <a:buChar char="-"/>
            </a:pPr>
            <a:r>
              <a:rPr lang="en-AU" b="1"/>
              <a:t>High-purine foods: </a:t>
            </a:r>
            <a:r>
              <a:rPr lang="en-AU" b="0"/>
              <a:t>Some types of foods can increase uric acid levels in the body. Trying eating these types of foods less often, rather than cutting them out completely. </a:t>
            </a:r>
            <a:endParaRPr/>
          </a:p>
          <a:p>
            <a:pPr marL="628650" lvl="1" indent="-95250" algn="l" rtl="0">
              <a:spcBef>
                <a:spcPts val="0"/>
              </a:spcBef>
              <a:spcAft>
                <a:spcPts val="0"/>
              </a:spcAft>
              <a:buClr>
                <a:schemeClr val="dk1"/>
              </a:buClr>
              <a:buSzPts val="1200"/>
              <a:buFont typeface="Arial"/>
              <a:buNone/>
            </a:pPr>
            <a:endParaRPr sz="1200" b="0">
              <a:solidFill>
                <a:schemeClr val="dk1"/>
              </a:solidFill>
              <a:latin typeface="Arial"/>
              <a:ea typeface="Arial"/>
              <a:cs typeface="Arial"/>
              <a:sym typeface="Arial"/>
            </a:endParaRPr>
          </a:p>
          <a:p>
            <a:pPr marL="171450" lvl="0" indent="-171450" algn="l" rtl="0">
              <a:spcBef>
                <a:spcPts val="600"/>
              </a:spcBef>
              <a:spcAft>
                <a:spcPts val="0"/>
              </a:spcAft>
              <a:buClr>
                <a:schemeClr val="dk1"/>
              </a:buClr>
              <a:buSzPts val="1200"/>
              <a:buFont typeface="Arial"/>
              <a:buChar char="•"/>
            </a:pPr>
            <a:r>
              <a:rPr lang="en-AU"/>
              <a:t>Emphasise that medicine is still the most important treatment. </a:t>
            </a:r>
            <a:endParaRPr/>
          </a:p>
          <a:p>
            <a:pPr marL="171450" lvl="0" indent="-171450" algn="l" rtl="0">
              <a:spcBef>
                <a:spcPts val="1200"/>
              </a:spcBef>
              <a:spcAft>
                <a:spcPts val="0"/>
              </a:spcAft>
              <a:buClr>
                <a:schemeClr val="dk1"/>
              </a:buClr>
              <a:buSzPts val="1200"/>
              <a:buFont typeface="Arial"/>
              <a:buChar char="•"/>
            </a:pPr>
            <a:r>
              <a:rPr lang="en-AU"/>
              <a:t>Address any questions, concerns or barriers. </a:t>
            </a:r>
            <a:endParaRPr/>
          </a:p>
          <a:p>
            <a:pPr marL="171450" lvl="0" indent="-95250" algn="l" rtl="0">
              <a:spcBef>
                <a:spcPts val="1200"/>
              </a:spcBef>
              <a:spcAft>
                <a:spcPts val="0"/>
              </a:spcAft>
              <a:buClr>
                <a:schemeClr val="dk1"/>
              </a:buClr>
              <a:buSzPts val="1200"/>
              <a:buFont typeface="Arial"/>
              <a:buNone/>
            </a:pPr>
            <a:endParaRPr/>
          </a:p>
          <a:p>
            <a:pPr marL="0" lvl="0" indent="0" algn="l" rtl="0">
              <a:spcBef>
                <a:spcPts val="1200"/>
              </a:spcBef>
              <a:spcAft>
                <a:spcPts val="0"/>
              </a:spcAft>
              <a:buClr>
                <a:schemeClr val="dk1"/>
              </a:buClr>
              <a:buSzPts val="1200"/>
              <a:buFont typeface="Arial"/>
              <a:buNone/>
            </a:pPr>
            <a:r>
              <a:rPr lang="en-AU" b="1"/>
              <a:t>Other suggestions: </a:t>
            </a:r>
            <a:r>
              <a:rPr lang="en-AU"/>
              <a:t>Encourage participants to identify what challenges they might face with these changes? </a:t>
            </a:r>
            <a:endParaRPr/>
          </a:p>
          <a:p>
            <a:pPr marL="457200" lvl="1" indent="0" algn="l" rtl="0">
              <a:spcBef>
                <a:spcPts val="600"/>
              </a:spcBef>
              <a:spcAft>
                <a:spcPts val="0"/>
              </a:spcAft>
              <a:buClr>
                <a:schemeClr val="dk1"/>
              </a:buClr>
              <a:buSzPts val="1200"/>
              <a:buFont typeface="Arial"/>
              <a:buNone/>
            </a:pPr>
            <a:endParaRPr b="0"/>
          </a:p>
          <a:p>
            <a:pPr marL="457200" lvl="1" indent="0" algn="l" rtl="0">
              <a:spcBef>
                <a:spcPts val="0"/>
              </a:spcBef>
              <a:spcAft>
                <a:spcPts val="0"/>
              </a:spcAft>
              <a:buClr>
                <a:schemeClr val="dk1"/>
              </a:buClr>
              <a:buSzPts val="1200"/>
              <a:buFont typeface="Arial"/>
              <a:buNone/>
            </a:pPr>
            <a:endParaRPr b="0"/>
          </a:p>
          <a:p>
            <a:pPr marL="628650" lvl="1" indent="-95250" algn="l" rtl="0">
              <a:spcBef>
                <a:spcPts val="0"/>
              </a:spcBef>
              <a:spcAft>
                <a:spcPts val="0"/>
              </a:spcAft>
              <a:buClr>
                <a:schemeClr val="dk1"/>
              </a:buClr>
              <a:buSzPts val="1200"/>
              <a:buFont typeface="Arial"/>
              <a:buNone/>
            </a:pPr>
            <a:endParaRPr b="0"/>
          </a:p>
          <a:p>
            <a:pPr marL="628650" lvl="1" indent="-95250" algn="l" rtl="0">
              <a:spcBef>
                <a:spcPts val="0"/>
              </a:spcBef>
              <a:spcAft>
                <a:spcPts val="0"/>
              </a:spcAft>
              <a:buClr>
                <a:schemeClr val="dk1"/>
              </a:buClr>
              <a:buSzPts val="1200"/>
              <a:buFont typeface="Arial"/>
              <a:buNone/>
            </a:pPr>
            <a:endParaRPr b="0"/>
          </a:p>
          <a:p>
            <a:pPr marL="628650" lvl="1" indent="-95250" algn="l" rtl="0">
              <a:spcBef>
                <a:spcPts val="0"/>
              </a:spcBef>
              <a:spcAft>
                <a:spcPts val="0"/>
              </a:spcAft>
              <a:buClr>
                <a:schemeClr val="dk1"/>
              </a:buClr>
              <a:buSzPts val="1200"/>
              <a:buFont typeface="Arial"/>
              <a:buNone/>
            </a:pPr>
            <a:endParaRPr b="0"/>
          </a:p>
        </p:txBody>
      </p:sp>
      <p:sp>
        <p:nvSpPr>
          <p:cNvPr id="458" name="Google Shape;458;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
              <a:buChar char="•"/>
            </a:pPr>
            <a:r>
              <a:rPr lang="en-AU"/>
              <a:t>Acknowledge these many myths about gout are common and understandable. </a:t>
            </a:r>
            <a:endParaRPr>
              <a:solidFill>
                <a:srgbClr val="444444"/>
              </a:solidFill>
            </a:endParaRPr>
          </a:p>
          <a:p>
            <a:pPr marL="171450" lvl="0" indent="-171450" algn="l" rtl="0">
              <a:spcBef>
                <a:spcPts val="0"/>
              </a:spcBef>
              <a:spcAft>
                <a:spcPts val="0"/>
              </a:spcAft>
              <a:buClr>
                <a:schemeClr val="dk1"/>
              </a:buClr>
              <a:buSzPts val="1200"/>
              <a:buFont typeface="Arial "/>
              <a:buChar char="•"/>
            </a:pPr>
            <a:r>
              <a:rPr lang="en-AU"/>
              <a:t>Go through each myth and encourage participants to discuss:</a:t>
            </a:r>
            <a:endParaRPr>
              <a:solidFill>
                <a:srgbClr val="444444"/>
              </a:solidFill>
            </a:endParaRPr>
          </a:p>
          <a:p>
            <a:pPr marL="628650" lvl="1" indent="-171450" algn="l" rtl="0">
              <a:spcBef>
                <a:spcPts val="0"/>
              </a:spcBef>
              <a:spcAft>
                <a:spcPts val="0"/>
              </a:spcAft>
              <a:buClr>
                <a:schemeClr val="dk1"/>
              </a:buClr>
              <a:buSzPts val="1200"/>
              <a:buFont typeface="Arial "/>
              <a:buChar char="•"/>
            </a:pPr>
            <a:r>
              <a:rPr lang="en-AU"/>
              <a:t>If they have heard of any of these myths before</a:t>
            </a:r>
            <a:endParaRPr>
              <a:solidFill>
                <a:srgbClr val="444444"/>
              </a:solidFill>
            </a:endParaRPr>
          </a:p>
          <a:p>
            <a:pPr marL="628650" lvl="1" indent="-171450" algn="l" rtl="0">
              <a:spcBef>
                <a:spcPts val="0"/>
              </a:spcBef>
              <a:spcAft>
                <a:spcPts val="0"/>
              </a:spcAft>
              <a:buClr>
                <a:schemeClr val="dk1"/>
              </a:buClr>
              <a:buSzPts val="1200"/>
              <a:buFont typeface="Arial "/>
              <a:buChar char="•"/>
            </a:pPr>
            <a:r>
              <a:rPr lang="en-AU"/>
              <a:t>If they were surprised by any of these myths</a:t>
            </a:r>
            <a:endParaRPr>
              <a:solidFill>
                <a:srgbClr val="444444"/>
              </a:solidFill>
            </a:endParaRPr>
          </a:p>
          <a:p>
            <a:pPr marL="628650" lvl="1" indent="-171450" algn="l" rtl="0">
              <a:spcBef>
                <a:spcPts val="0"/>
              </a:spcBef>
              <a:spcAft>
                <a:spcPts val="0"/>
              </a:spcAft>
              <a:buClr>
                <a:schemeClr val="dk1"/>
              </a:buClr>
              <a:buSzPts val="1200"/>
              <a:buFont typeface="Arial "/>
              <a:buChar char="•"/>
            </a:pPr>
            <a:r>
              <a:rPr lang="en-AU"/>
              <a:t>If they have any questions.</a:t>
            </a:r>
            <a:endParaRPr>
              <a:solidFill>
                <a:srgbClr val="444444"/>
              </a:solidFill>
            </a:endParaRPr>
          </a:p>
          <a:p>
            <a:pPr marL="457200" lvl="1" indent="0" algn="l" rtl="0">
              <a:spcBef>
                <a:spcPts val="0"/>
              </a:spcBef>
              <a:spcAft>
                <a:spcPts val="0"/>
              </a:spcAft>
              <a:buNone/>
            </a:pPr>
            <a:endParaRPr>
              <a:solidFill>
                <a:srgbClr val="444444"/>
              </a:solidFill>
            </a:endParaRPr>
          </a:p>
          <a:p>
            <a:pPr marL="457200" lvl="1" indent="0" algn="l" rtl="0">
              <a:spcBef>
                <a:spcPts val="0"/>
              </a:spcBef>
              <a:spcAft>
                <a:spcPts val="0"/>
              </a:spcAft>
              <a:buNone/>
            </a:pPr>
            <a:r>
              <a:rPr lang="en-AU"/>
              <a:t>Reinforce key messages:</a:t>
            </a:r>
            <a:endParaRPr>
              <a:solidFill>
                <a:srgbClr val="444444"/>
              </a:solidFill>
            </a:endParaRPr>
          </a:p>
          <a:p>
            <a:pPr marL="628650" lvl="1" indent="-171450" algn="l" rtl="0">
              <a:spcBef>
                <a:spcPts val="0"/>
              </a:spcBef>
              <a:spcAft>
                <a:spcPts val="0"/>
              </a:spcAft>
              <a:buClr>
                <a:schemeClr val="dk1"/>
              </a:buClr>
              <a:buSzPts val="1200"/>
              <a:buFont typeface="Arial "/>
              <a:buChar char="•"/>
            </a:pPr>
            <a:r>
              <a:rPr lang="en-AU"/>
              <a:t>Gout is not your fault - it’s a condition you inherited. </a:t>
            </a:r>
            <a:endParaRPr>
              <a:solidFill>
                <a:srgbClr val="444444"/>
              </a:solidFill>
            </a:endParaRPr>
          </a:p>
          <a:p>
            <a:pPr marL="628650" lvl="1" indent="-171450" algn="l" rtl="0">
              <a:spcBef>
                <a:spcPts val="0"/>
              </a:spcBef>
              <a:spcAft>
                <a:spcPts val="0"/>
              </a:spcAft>
              <a:buClr>
                <a:schemeClr val="dk1"/>
              </a:buClr>
              <a:buSzPts val="1200"/>
              <a:buFont typeface="Arial "/>
              <a:buChar char="•"/>
            </a:pPr>
            <a:r>
              <a:rPr lang="en-AU"/>
              <a:t>Ongoing treatment is best to stop flares happening.</a:t>
            </a:r>
            <a:endParaRPr>
              <a:solidFill>
                <a:srgbClr val="444444"/>
              </a:solidFill>
            </a:endParaRPr>
          </a:p>
          <a:p>
            <a:pPr marL="628650" lvl="1" indent="-171450" algn="l" rtl="0">
              <a:spcBef>
                <a:spcPts val="0"/>
              </a:spcBef>
              <a:spcAft>
                <a:spcPts val="0"/>
              </a:spcAft>
              <a:buClr>
                <a:schemeClr val="dk1"/>
              </a:buClr>
              <a:buSzPts val="1200"/>
              <a:buFont typeface="Arial "/>
              <a:buChar char="•"/>
            </a:pPr>
            <a:r>
              <a:rPr lang="en-AU"/>
              <a:t>Diet and lifestyle changes are important but usually needs to be combined with medicine. </a:t>
            </a:r>
            <a:endParaRPr/>
          </a:p>
        </p:txBody>
      </p:sp>
      <p:sp>
        <p:nvSpPr>
          <p:cNvPr id="480" name="Google Shape;480;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9" name="Google Shape;50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0" name="Google Shape;530;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AU"/>
              <a:t>This short video can explain gout in a simple, visual way. It’s a good reminder of what has been discussed today. </a:t>
            </a:r>
            <a:endParaRPr/>
          </a:p>
          <a:p>
            <a:pPr marL="171450" lvl="0" indent="-171450" algn="l" rtl="0">
              <a:spcBef>
                <a:spcPts val="0"/>
              </a:spcBef>
              <a:spcAft>
                <a:spcPts val="0"/>
              </a:spcAft>
              <a:buClr>
                <a:schemeClr val="dk1"/>
              </a:buClr>
              <a:buSzPts val="1200"/>
              <a:buFont typeface="Arial"/>
              <a:buChar char="•"/>
            </a:pPr>
            <a:r>
              <a:rPr lang="en-AU"/>
              <a:t>It can be helpful to watch this animation with family so they can understand more about gout. </a:t>
            </a:r>
            <a:endParaRPr/>
          </a:p>
          <a:p>
            <a:pPr marL="171450" lvl="0" indent="-95250" algn="l" rtl="0">
              <a:spcBef>
                <a:spcPts val="0"/>
              </a:spcBef>
              <a:spcAft>
                <a:spcPts val="0"/>
              </a:spcAft>
              <a:buClr>
                <a:schemeClr val="dk1"/>
              </a:buClr>
              <a:buSzPts val="1200"/>
              <a:buFont typeface="Arial"/>
              <a:buNone/>
            </a:pPr>
            <a:endParaRPr/>
          </a:p>
          <a:p>
            <a:pPr marL="171450" lvl="0" indent="-171450" algn="l" rtl="0">
              <a:spcBef>
                <a:spcPts val="0"/>
              </a:spcBef>
              <a:spcAft>
                <a:spcPts val="0"/>
              </a:spcAft>
              <a:buClr>
                <a:schemeClr val="dk1"/>
              </a:buClr>
              <a:buSzPts val="1200"/>
              <a:buFont typeface="Arial"/>
              <a:buChar char="•"/>
            </a:pPr>
            <a:r>
              <a:rPr lang="en-AU"/>
              <a:t>After watching the video, ask the participant(s) if they have any questions about gout. </a:t>
            </a:r>
            <a:endParaRPr/>
          </a:p>
        </p:txBody>
      </p:sp>
      <p:sp>
        <p:nvSpPr>
          <p:cNvPr id="531" name="Google Shape;531;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8" name="Google Shape;538;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sz="1200">
              <a:solidFill>
                <a:schemeClr val="dk1"/>
              </a:solidFill>
              <a:latin typeface="Arial"/>
              <a:ea typeface="Arial"/>
              <a:cs typeface="Arial"/>
              <a:sym typeface="Arial"/>
            </a:endParaRPr>
          </a:p>
        </p:txBody>
      </p:sp>
      <p:sp>
        <p:nvSpPr>
          <p:cNvPr id="539" name="Google Shape;539;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9" name="Google Shape;549;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AU"/>
              <a:t>Closing slide </a:t>
            </a:r>
            <a:endParaRPr/>
          </a:p>
        </p:txBody>
      </p:sp>
      <p:sp>
        <p:nvSpPr>
          <p:cNvPr id="550" name="Google Shape;550;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24</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AU"/>
              <a:t>Slide provides a roadmap for the workshop</a:t>
            </a:r>
            <a:endParaRPr/>
          </a:p>
          <a:p>
            <a:pPr marL="171450" lvl="0" indent="-171450" algn="l" rtl="0">
              <a:spcBef>
                <a:spcPts val="0"/>
              </a:spcBef>
              <a:spcAft>
                <a:spcPts val="0"/>
              </a:spcAft>
              <a:buClr>
                <a:schemeClr val="dk1"/>
              </a:buClr>
              <a:buSzPts val="1200"/>
              <a:buFont typeface="Arial"/>
              <a:buChar char="•"/>
            </a:pPr>
            <a:r>
              <a:rPr lang="en-AU"/>
              <a:t>Take participants through each section of the workshop eg:</a:t>
            </a:r>
            <a:endParaRPr/>
          </a:p>
          <a:p>
            <a:pPr marL="628650" lvl="1" indent="-171450" algn="l" rtl="0">
              <a:spcBef>
                <a:spcPts val="0"/>
              </a:spcBef>
              <a:spcAft>
                <a:spcPts val="0"/>
              </a:spcAft>
              <a:buClr>
                <a:schemeClr val="dk1"/>
              </a:buClr>
              <a:buSzPts val="1200"/>
              <a:buFont typeface="Arial"/>
              <a:buChar char="•"/>
            </a:pPr>
            <a:r>
              <a:rPr lang="en-AU" b="1"/>
              <a:t>Understanding gout:</a:t>
            </a:r>
            <a:r>
              <a:rPr lang="en-AU" b="0"/>
              <a:t> Firstly, we’ll explore the basic science of gout – what happens in your body, and why. </a:t>
            </a:r>
            <a:endParaRPr/>
          </a:p>
          <a:p>
            <a:pPr marL="628650" lvl="1" indent="-171450" algn="l" rtl="0">
              <a:spcBef>
                <a:spcPts val="0"/>
              </a:spcBef>
              <a:spcAft>
                <a:spcPts val="0"/>
              </a:spcAft>
              <a:buClr>
                <a:schemeClr val="dk1"/>
              </a:buClr>
              <a:buSzPts val="1200"/>
              <a:buFont typeface="Arial"/>
              <a:buChar char="•"/>
            </a:pPr>
            <a:r>
              <a:rPr lang="en-AU" b="1"/>
              <a:t>Managing flares: </a:t>
            </a:r>
            <a:r>
              <a:rPr lang="en-AU" b="0"/>
              <a:t>Next, we’ll discuss recognising and managing painful flares.</a:t>
            </a:r>
            <a:endParaRPr/>
          </a:p>
          <a:p>
            <a:pPr marL="628650" lvl="1" indent="-171450" algn="l" rtl="0">
              <a:spcBef>
                <a:spcPts val="0"/>
              </a:spcBef>
              <a:spcAft>
                <a:spcPts val="0"/>
              </a:spcAft>
              <a:buClr>
                <a:schemeClr val="dk1"/>
              </a:buClr>
              <a:buSzPts val="1200"/>
              <a:buFont typeface="Arial"/>
              <a:buChar char="•"/>
            </a:pPr>
            <a:r>
              <a:rPr lang="en-AU" b="1"/>
              <a:t>Treating gout:</a:t>
            </a:r>
            <a:r>
              <a:rPr lang="en-AU" b="0"/>
              <a:t> Then, we’ll discuss the importance of treatment that address both active flares and prevent future flares occurring. </a:t>
            </a:r>
            <a:endParaRPr/>
          </a:p>
          <a:p>
            <a:pPr marL="628650" lvl="1" indent="-171450" algn="l" rtl="0">
              <a:spcBef>
                <a:spcPts val="0"/>
              </a:spcBef>
              <a:spcAft>
                <a:spcPts val="0"/>
              </a:spcAft>
              <a:buClr>
                <a:schemeClr val="dk1"/>
              </a:buClr>
              <a:buSzPts val="1200"/>
              <a:buFont typeface="Arial"/>
              <a:buChar char="•"/>
            </a:pPr>
            <a:r>
              <a:rPr lang="en-AU" b="1"/>
              <a:t>Gout myths: </a:t>
            </a:r>
            <a:r>
              <a:rPr lang="en-AU"/>
              <a:t>Finally</a:t>
            </a:r>
            <a:r>
              <a:rPr lang="en-AU" b="0"/>
              <a:t>, we’ll discuss some common misconceptions about gout, so you feel more confident knowing the facts about gout.</a:t>
            </a:r>
            <a:endParaRPr/>
          </a:p>
          <a:p>
            <a:pPr marL="457200" lvl="1" indent="0" algn="l" rtl="0">
              <a:spcBef>
                <a:spcPts val="0"/>
              </a:spcBef>
              <a:spcAft>
                <a:spcPts val="0"/>
              </a:spcAft>
              <a:buClr>
                <a:schemeClr val="dk1"/>
              </a:buClr>
              <a:buSzPts val="1200"/>
              <a:buFont typeface="Arial"/>
              <a:buNone/>
            </a:pPr>
            <a:endParaRPr b="0"/>
          </a:p>
          <a:p>
            <a:pPr marL="171450" lvl="0" indent="-171450" algn="l" rtl="0">
              <a:spcBef>
                <a:spcPts val="0"/>
              </a:spcBef>
              <a:spcAft>
                <a:spcPts val="0"/>
              </a:spcAft>
              <a:buClr>
                <a:schemeClr val="dk1"/>
              </a:buClr>
              <a:buSzPts val="1200"/>
              <a:buFont typeface="Arial"/>
              <a:buChar char="•"/>
            </a:pPr>
            <a:r>
              <a:rPr lang="en-AU"/>
              <a:t>Highlight these key areas will help participants to effectively manage their gout and improve quality of life. </a:t>
            </a: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r>
              <a:rPr lang="en-AU"/>
              <a:t>Tips:</a:t>
            </a:r>
            <a:endParaRPr/>
          </a:p>
          <a:p>
            <a:pPr marL="171450" lvl="0" indent="-171450" algn="l" rtl="0">
              <a:spcBef>
                <a:spcPts val="0"/>
              </a:spcBef>
              <a:spcAft>
                <a:spcPts val="0"/>
              </a:spcAft>
              <a:buClr>
                <a:schemeClr val="dk1"/>
              </a:buClr>
              <a:buSzPts val="1200"/>
              <a:buFont typeface="Arial"/>
              <a:buChar char="•"/>
            </a:pPr>
            <a:r>
              <a:rPr lang="en-AU"/>
              <a:t>Refer back to this slide throughout the presentation, when transitioning between each section. </a:t>
            </a:r>
            <a:endParaRPr/>
          </a:p>
        </p:txBody>
      </p:sp>
      <p:sp>
        <p:nvSpPr>
          <p:cNvPr id="268" name="Google Shape;26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AU" sz="1200"/>
              <a:t>Watch Adrian’s story about living with gout and how he has learned to  manage it to keep doing activities he enjoys. </a:t>
            </a:r>
            <a:endParaRPr/>
          </a:p>
          <a:p>
            <a:pPr marL="0" lvl="0" indent="0" algn="l" rtl="0">
              <a:spcBef>
                <a:spcPts val="0"/>
              </a:spcBef>
              <a:spcAft>
                <a:spcPts val="0"/>
              </a:spcAft>
              <a:buNone/>
            </a:pPr>
            <a:endParaRPr sz="1200"/>
          </a:p>
          <a:p>
            <a:pPr marL="0" lvl="0" indent="0" algn="l" rtl="0">
              <a:spcBef>
                <a:spcPts val="0"/>
              </a:spcBef>
              <a:spcAft>
                <a:spcPts val="0"/>
              </a:spcAft>
              <a:buNone/>
            </a:pPr>
            <a:endParaRPr/>
          </a:p>
        </p:txBody>
      </p:sp>
      <p:sp>
        <p:nvSpPr>
          <p:cNvPr id="291" name="Google Shape;29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marR="635" lvl="0" indent="-171450" algn="l" rtl="0">
              <a:lnSpc>
                <a:spcPct val="115000"/>
              </a:lnSpc>
              <a:spcBef>
                <a:spcPts val="0"/>
              </a:spcBef>
              <a:spcAft>
                <a:spcPts val="0"/>
              </a:spcAft>
              <a:buClr>
                <a:schemeClr val="dk1"/>
              </a:buClr>
              <a:buSzPts val="1100"/>
              <a:buFont typeface="Arial"/>
              <a:buChar char="•"/>
            </a:pPr>
            <a:r>
              <a:rPr lang="en-AU" dirty="0">
                <a:solidFill>
                  <a:schemeClr val="dk1"/>
                </a:solidFill>
              </a:rPr>
              <a:t>Explain that this slide illustrates that gout is a ‘whole-of-body’ condition that has wide ranging effects on the body beyond pain. </a:t>
            </a:r>
            <a:endParaRPr/>
          </a:p>
          <a:p>
            <a:pPr marL="171450" marR="635" lvl="0" indent="-171450" algn="l" rtl="0">
              <a:lnSpc>
                <a:spcPct val="115000"/>
              </a:lnSpc>
              <a:spcBef>
                <a:spcPts val="0"/>
              </a:spcBef>
              <a:spcAft>
                <a:spcPts val="0"/>
              </a:spcAft>
              <a:buClr>
                <a:schemeClr val="dk1"/>
              </a:buClr>
              <a:buSzPts val="1100"/>
              <a:buFont typeface="Arial"/>
              <a:buChar char="•"/>
            </a:pPr>
            <a:r>
              <a:rPr lang="en-AU" dirty="0">
                <a:solidFill>
                  <a:schemeClr val="dk1"/>
                </a:solidFill>
              </a:rPr>
              <a:t>Go through each impact of gout:</a:t>
            </a:r>
            <a:endParaRPr/>
          </a:p>
          <a:p>
            <a:pPr marL="628650" marR="635" lvl="1" indent="-171450" algn="l" rtl="0">
              <a:lnSpc>
                <a:spcPct val="115000"/>
              </a:lnSpc>
              <a:spcBef>
                <a:spcPts val="0"/>
              </a:spcBef>
              <a:spcAft>
                <a:spcPts val="0"/>
              </a:spcAft>
              <a:buClr>
                <a:schemeClr val="dk1"/>
              </a:buClr>
              <a:buSzPts val="1100"/>
              <a:buFont typeface="Arial"/>
              <a:buChar char="•"/>
            </a:pPr>
            <a:r>
              <a:rPr lang="en-AU" b="1" dirty="0">
                <a:solidFill>
                  <a:schemeClr val="dk1"/>
                </a:solidFill>
              </a:rPr>
              <a:t>Trouble moving: </a:t>
            </a:r>
            <a:r>
              <a:rPr lang="en-AU" dirty="0">
                <a:solidFill>
                  <a:schemeClr val="dk1"/>
                </a:solidFill>
              </a:rPr>
              <a:t>Walking, driving and lifting objects can become challenging during flares. Explain that these limitations can persist between flares, if not treated.</a:t>
            </a:r>
            <a:endParaRPr/>
          </a:p>
          <a:p>
            <a:pPr marL="628650" marR="635" lvl="1" indent="-171450" algn="l" rtl="0">
              <a:lnSpc>
                <a:spcPct val="115000"/>
              </a:lnSpc>
              <a:spcBef>
                <a:spcPts val="0"/>
              </a:spcBef>
              <a:spcAft>
                <a:spcPts val="0"/>
              </a:spcAft>
              <a:buClr>
                <a:schemeClr val="dk1"/>
              </a:buClr>
              <a:buSzPts val="1100"/>
              <a:buFont typeface="Arial"/>
              <a:buChar char="•"/>
            </a:pPr>
            <a:r>
              <a:rPr lang="en-AU" b="1" dirty="0">
                <a:solidFill>
                  <a:schemeClr val="dk1"/>
                </a:solidFill>
              </a:rPr>
              <a:t>Joint damage and deformity: </a:t>
            </a:r>
            <a:r>
              <a:rPr lang="en-AU" b="0" dirty="0">
                <a:solidFill>
                  <a:schemeClr val="dk1"/>
                </a:solidFill>
              </a:rPr>
              <a:t> Explain untreated gout can lead to joint deformity that is irreversible, but preventable with treatment. </a:t>
            </a:r>
            <a:endParaRPr/>
          </a:p>
          <a:p>
            <a:pPr marL="628650" marR="635" lvl="1" indent="-171450" algn="l" rtl="0">
              <a:lnSpc>
                <a:spcPct val="115000"/>
              </a:lnSpc>
              <a:spcBef>
                <a:spcPts val="0"/>
              </a:spcBef>
              <a:spcAft>
                <a:spcPts val="0"/>
              </a:spcAft>
              <a:buClr>
                <a:schemeClr val="dk1"/>
              </a:buClr>
              <a:buSzPts val="1100"/>
              <a:buFont typeface="Arial"/>
              <a:buChar char="•"/>
            </a:pPr>
            <a:r>
              <a:rPr lang="en-AU" b="1" dirty="0">
                <a:solidFill>
                  <a:schemeClr val="dk1"/>
                </a:solidFill>
              </a:rPr>
              <a:t>Kidney complications: </a:t>
            </a:r>
            <a:r>
              <a:rPr lang="en-AU" b="0" dirty="0">
                <a:solidFill>
                  <a:schemeClr val="dk1"/>
                </a:solidFill>
              </a:rPr>
              <a:t>Explain that untreated gout increases the risk of kidney stones and kidney disease.</a:t>
            </a:r>
            <a:endParaRPr/>
          </a:p>
          <a:p>
            <a:pPr marL="628650" marR="635" lvl="1" indent="-171450" algn="l" rtl="0">
              <a:lnSpc>
                <a:spcPct val="115000"/>
              </a:lnSpc>
              <a:spcBef>
                <a:spcPts val="0"/>
              </a:spcBef>
              <a:spcAft>
                <a:spcPts val="0"/>
              </a:spcAft>
              <a:buClr>
                <a:schemeClr val="dk1"/>
              </a:buClr>
              <a:buSzPts val="1100"/>
              <a:buFont typeface="Arial"/>
              <a:buChar char="•"/>
            </a:pPr>
            <a:r>
              <a:rPr lang="en-AU" b="1" dirty="0">
                <a:solidFill>
                  <a:schemeClr val="dk1"/>
                </a:solidFill>
              </a:rPr>
              <a:t>Heart disease: </a:t>
            </a:r>
            <a:r>
              <a:rPr lang="en-AU" b="0" dirty="0">
                <a:solidFill>
                  <a:schemeClr val="dk1"/>
                </a:solidFill>
              </a:rPr>
              <a:t>Explain that untreated gout may increase the risk of heart disease, and that treating gout can support heart health. </a:t>
            </a:r>
            <a:endParaRPr/>
          </a:p>
          <a:p>
            <a:pPr marL="628650" marR="635" lvl="1" indent="-171450" algn="l" rtl="0">
              <a:lnSpc>
                <a:spcPct val="115000"/>
              </a:lnSpc>
              <a:spcBef>
                <a:spcPts val="0"/>
              </a:spcBef>
              <a:spcAft>
                <a:spcPts val="0"/>
              </a:spcAft>
              <a:buClr>
                <a:schemeClr val="dk1"/>
              </a:buClr>
              <a:buSzPts val="1100"/>
              <a:buFont typeface="Arial"/>
              <a:buChar char="•"/>
            </a:pPr>
            <a:r>
              <a:rPr lang="en-AU" b="1" dirty="0">
                <a:solidFill>
                  <a:schemeClr val="dk1"/>
                </a:solidFill>
              </a:rPr>
              <a:t>Impact on mental health: </a:t>
            </a:r>
            <a:r>
              <a:rPr lang="en-AU" b="0" dirty="0">
                <a:solidFill>
                  <a:schemeClr val="dk1"/>
                </a:solidFill>
              </a:rPr>
              <a:t>Explain that the pain and limitations of gout can contribute to poor mental health and wellbeing including depression and anxiety. </a:t>
            </a:r>
            <a:endParaRPr dirty="0"/>
          </a:p>
          <a:p>
            <a:pPr marL="628650" marR="635" lvl="1" indent="-171450" algn="l" rtl="0">
              <a:lnSpc>
                <a:spcPct val="115000"/>
              </a:lnSpc>
              <a:spcBef>
                <a:spcPts val="0"/>
              </a:spcBef>
              <a:spcAft>
                <a:spcPts val="0"/>
              </a:spcAft>
              <a:buClr>
                <a:schemeClr val="dk1"/>
              </a:buClr>
              <a:buSzPts val="1100"/>
              <a:buFont typeface="Arial"/>
              <a:buChar char="•"/>
            </a:pPr>
            <a:r>
              <a:rPr lang="en-AU" b="1" dirty="0">
                <a:solidFill>
                  <a:schemeClr val="dk1"/>
                </a:solidFill>
              </a:rPr>
              <a:t>Impact on work: </a:t>
            </a:r>
            <a:r>
              <a:rPr lang="en-AU" b="0" dirty="0">
                <a:solidFill>
                  <a:schemeClr val="dk1"/>
                </a:solidFill>
              </a:rPr>
              <a:t>Discuss how flares can impact ability to go to work, potentially leading to financial strain from missed workdays. </a:t>
            </a:r>
            <a:endParaRPr/>
          </a:p>
          <a:p>
            <a:pPr marL="628650" marR="635" lvl="1" indent="-171450" algn="l" rtl="0">
              <a:lnSpc>
                <a:spcPct val="115000"/>
              </a:lnSpc>
              <a:spcBef>
                <a:spcPts val="0"/>
              </a:spcBef>
              <a:spcAft>
                <a:spcPts val="0"/>
              </a:spcAft>
              <a:buClr>
                <a:schemeClr val="dk1"/>
              </a:buClr>
              <a:buSzPts val="1100"/>
              <a:buFont typeface="Arial"/>
              <a:buChar char="•"/>
            </a:pPr>
            <a:r>
              <a:rPr lang="en-AU" b="1" dirty="0">
                <a:solidFill>
                  <a:schemeClr val="dk1"/>
                </a:solidFill>
              </a:rPr>
              <a:t>Trouble sleeping: </a:t>
            </a:r>
            <a:r>
              <a:rPr lang="en-AU" b="0" dirty="0">
                <a:solidFill>
                  <a:schemeClr val="dk1"/>
                </a:solidFill>
              </a:rPr>
              <a:t>Discuss how pain from flares can disturb sleep, as even a sheet can cause severe pain. Discuss how poor sleep </a:t>
            </a:r>
            <a:r>
              <a:rPr lang="en-AU" dirty="0">
                <a:solidFill>
                  <a:schemeClr val="dk1"/>
                </a:solidFill>
              </a:rPr>
              <a:t>can</a:t>
            </a:r>
            <a:r>
              <a:rPr lang="en-AU" b="0" dirty="0">
                <a:solidFill>
                  <a:schemeClr val="dk1"/>
                </a:solidFill>
              </a:rPr>
              <a:t> have broader impacts on quality of life.  Suggest possible solutions, like elevating affected joint during sleep.</a:t>
            </a:r>
            <a:endParaRPr/>
          </a:p>
          <a:p>
            <a:pPr marL="628650" marR="635" lvl="1" indent="-101600" algn="l" rtl="0">
              <a:lnSpc>
                <a:spcPct val="115000"/>
              </a:lnSpc>
              <a:spcBef>
                <a:spcPts val="0"/>
              </a:spcBef>
              <a:spcAft>
                <a:spcPts val="0"/>
              </a:spcAft>
              <a:buClr>
                <a:schemeClr val="dk1"/>
              </a:buClr>
              <a:buSzPts val="1100"/>
              <a:buFont typeface="Arial"/>
              <a:buNone/>
            </a:pPr>
            <a:endParaRPr b="0">
              <a:solidFill>
                <a:schemeClr val="dk1"/>
              </a:solidFill>
            </a:endParaRPr>
          </a:p>
          <a:p>
            <a:pPr marL="171450" marR="635" lvl="0" indent="-171450" algn="l" rtl="0">
              <a:lnSpc>
                <a:spcPct val="115000"/>
              </a:lnSpc>
              <a:spcBef>
                <a:spcPts val="0"/>
              </a:spcBef>
              <a:spcAft>
                <a:spcPts val="0"/>
              </a:spcAft>
              <a:buClr>
                <a:schemeClr val="dk1"/>
              </a:buClr>
              <a:buSzPts val="1100"/>
              <a:buFont typeface="Arial"/>
              <a:buChar char="•"/>
            </a:pPr>
            <a:r>
              <a:rPr lang="en-AU" b="0" dirty="0">
                <a:solidFill>
                  <a:schemeClr val="dk1"/>
                </a:solidFill>
              </a:rPr>
              <a:t>As a closing point, emphasise that this graphic highlights the importance of proper treatment and that many of these problems can be improved/prevented with consistent care &amp; treatment.</a:t>
            </a:r>
            <a:endParaRPr b="1">
              <a:solidFill>
                <a:schemeClr val="dk1"/>
              </a:solidFill>
            </a:endParaRPr>
          </a:p>
          <a:p>
            <a:pPr marL="628650" marR="635" lvl="1" indent="-101600" algn="l" rtl="0">
              <a:lnSpc>
                <a:spcPct val="115000"/>
              </a:lnSpc>
              <a:spcBef>
                <a:spcPts val="0"/>
              </a:spcBef>
              <a:spcAft>
                <a:spcPts val="0"/>
              </a:spcAft>
              <a:buClr>
                <a:schemeClr val="dk1"/>
              </a:buClr>
              <a:buSzPts val="1100"/>
              <a:buFont typeface="Arial"/>
              <a:buNone/>
            </a:pPr>
            <a:endParaRPr b="1">
              <a:solidFill>
                <a:schemeClr val="dk1"/>
              </a:solidFill>
            </a:endParaRPr>
          </a:p>
          <a:p>
            <a:pPr marL="628650" marR="635" lvl="1" indent="-101600" algn="l" rtl="0">
              <a:lnSpc>
                <a:spcPct val="115000"/>
              </a:lnSpc>
              <a:spcBef>
                <a:spcPts val="0"/>
              </a:spcBef>
              <a:spcAft>
                <a:spcPts val="0"/>
              </a:spcAft>
              <a:buClr>
                <a:schemeClr val="dk1"/>
              </a:buClr>
              <a:buSzPts val="1100"/>
              <a:buFont typeface="Arial"/>
              <a:buNone/>
            </a:pPr>
            <a:endParaRPr b="1">
              <a:solidFill>
                <a:schemeClr val="dk1"/>
              </a:solidFill>
            </a:endParaRPr>
          </a:p>
          <a:p>
            <a:pPr marL="914400" marR="635" lvl="2" indent="0" algn="l" rtl="0">
              <a:lnSpc>
                <a:spcPct val="115000"/>
              </a:lnSpc>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AU"/>
              <a:t>Begin with a simple definition of gout eg “Gout is a type of arthritis caused by too much uric acid in the blood.”</a:t>
            </a:r>
            <a:endParaRPr/>
          </a:p>
          <a:p>
            <a:pPr marL="171450" lvl="0" indent="-171450" algn="l" rtl="0">
              <a:spcBef>
                <a:spcPts val="0"/>
              </a:spcBef>
              <a:spcAft>
                <a:spcPts val="0"/>
              </a:spcAft>
              <a:buClr>
                <a:schemeClr val="dk1"/>
              </a:buClr>
              <a:buSzPts val="1200"/>
              <a:buFont typeface="Arial"/>
              <a:buChar char="•"/>
            </a:pPr>
            <a:r>
              <a:rPr lang="en-AU"/>
              <a:t>Emphasise that gout is a common condition in adults. </a:t>
            </a:r>
            <a:endParaRPr/>
          </a:p>
          <a:p>
            <a:pPr marL="171450" marR="0" lvl="0" indent="-171450" algn="l" rtl="0">
              <a:lnSpc>
                <a:spcPct val="100000"/>
              </a:lnSpc>
              <a:spcBef>
                <a:spcPts val="0"/>
              </a:spcBef>
              <a:spcAft>
                <a:spcPts val="0"/>
              </a:spcAft>
              <a:buClr>
                <a:schemeClr val="dk1"/>
              </a:buClr>
              <a:buSzPts val="1200"/>
              <a:buFont typeface="Arial"/>
              <a:buChar char="•"/>
            </a:pPr>
            <a:r>
              <a:rPr lang="en-AU"/>
              <a:t>Clarify that while gout is commonly found in the big toe it can occur in any joint.</a:t>
            </a:r>
            <a:endParaRPr/>
          </a:p>
          <a:p>
            <a:pPr marL="171450" marR="0" lvl="0" indent="-95250" algn="l" rtl="0">
              <a:lnSpc>
                <a:spcPct val="100000"/>
              </a:lnSpc>
              <a:spcBef>
                <a:spcPts val="0"/>
              </a:spcBef>
              <a:spcAft>
                <a:spcPts val="0"/>
              </a:spcAft>
              <a:buClr>
                <a:schemeClr val="dk1"/>
              </a:buClr>
              <a:buSzPts val="1200"/>
              <a:buFont typeface="Arial"/>
              <a:buNone/>
            </a:pPr>
            <a:endParaRPr/>
          </a:p>
          <a:p>
            <a:pPr marL="0" marR="0" lvl="0" indent="0" algn="l" rtl="0">
              <a:lnSpc>
                <a:spcPct val="100000"/>
              </a:lnSpc>
              <a:spcBef>
                <a:spcPts val="0"/>
              </a:spcBef>
              <a:spcAft>
                <a:spcPts val="0"/>
              </a:spcAft>
              <a:buClr>
                <a:schemeClr val="dk1"/>
              </a:buClr>
              <a:buSzPts val="1200"/>
              <a:buFont typeface="Arial"/>
              <a:buNone/>
            </a:pPr>
            <a:r>
              <a:rPr lang="en-AU"/>
              <a:t>Other suggestions:</a:t>
            </a:r>
            <a:endParaRPr/>
          </a:p>
          <a:p>
            <a:pPr marL="171450" lvl="0" indent="-171450" algn="l" rtl="0">
              <a:spcBef>
                <a:spcPts val="0"/>
              </a:spcBef>
              <a:spcAft>
                <a:spcPts val="0"/>
              </a:spcAft>
              <a:buClr>
                <a:schemeClr val="dk1"/>
              </a:buClr>
              <a:buSzPts val="1200"/>
              <a:buFont typeface="Arial"/>
              <a:buChar char="•"/>
            </a:pPr>
            <a:r>
              <a:rPr lang="en-AU"/>
              <a:t>It may help to share statistics on the prevalence of gout to highlight how common it is and help normalise the condition. Australia is the second most affected country by gout in the world after New Zealand. </a:t>
            </a:r>
            <a:endParaRPr/>
          </a:p>
        </p:txBody>
      </p:sp>
      <p:sp>
        <p:nvSpPr>
          <p:cNvPr id="301" name="Google Shape;30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AU"/>
              <a:t>Explain how uric acid forms into crystals inside the joints and causes inflammation and intense pain – refer to image to help visualise the crystals forming in the joints. </a:t>
            </a:r>
            <a:endParaRPr/>
          </a:p>
        </p:txBody>
      </p:sp>
      <p:sp>
        <p:nvSpPr>
          <p:cNvPr id="309" name="Google Shape;30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a:extLst>
            <a:ext uri="{FF2B5EF4-FFF2-40B4-BE49-F238E27FC236}">
              <a16:creationId xmlns:a16="http://schemas.microsoft.com/office/drawing/2014/main" id="{DBA5B11F-EAE0-6DF1-0E52-96EFDBDC3BF8}"/>
            </a:ext>
          </a:extLst>
        </p:cNvPr>
        <p:cNvGrpSpPr/>
        <p:nvPr/>
      </p:nvGrpSpPr>
      <p:grpSpPr>
        <a:xfrm>
          <a:off x="0" y="0"/>
          <a:ext cx="0" cy="0"/>
          <a:chOff x="0" y="0"/>
          <a:chExt cx="0" cy="0"/>
        </a:xfrm>
      </p:grpSpPr>
      <p:sp>
        <p:nvSpPr>
          <p:cNvPr id="316" name="Google Shape;316;p7:notes">
            <a:extLst>
              <a:ext uri="{FF2B5EF4-FFF2-40B4-BE49-F238E27FC236}">
                <a16:creationId xmlns:a16="http://schemas.microsoft.com/office/drawing/2014/main" id="{E4588F70-37B6-0BDE-1F63-613ACB268F3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7:notes">
            <a:extLst>
              <a:ext uri="{FF2B5EF4-FFF2-40B4-BE49-F238E27FC236}">
                <a16:creationId xmlns:a16="http://schemas.microsoft.com/office/drawing/2014/main" id="{4D9FAB11-AF6E-9207-77AD-01E874FDF42C}"/>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AU"/>
              <a:t>Explain that uric acid forms when our body breaks down purines, which are substances found in our bodies and in some of things we eat and drink. </a:t>
            </a:r>
            <a:endParaRPr/>
          </a:p>
        </p:txBody>
      </p:sp>
      <p:sp>
        <p:nvSpPr>
          <p:cNvPr id="318" name="Google Shape;318;p7:notes">
            <a:extLst>
              <a:ext uri="{FF2B5EF4-FFF2-40B4-BE49-F238E27FC236}">
                <a16:creationId xmlns:a16="http://schemas.microsoft.com/office/drawing/2014/main" id="{80092383-9CF1-1869-FC5C-04EA817587A4}"/>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8</a:t>
            </a:fld>
            <a:endParaRPr/>
          </a:p>
        </p:txBody>
      </p:sp>
    </p:spTree>
    <p:extLst>
      <p:ext uri="{BB962C8B-B14F-4D97-AF65-F5344CB8AC3E}">
        <p14:creationId xmlns:p14="http://schemas.microsoft.com/office/powerpoint/2010/main" val="476630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AU"/>
              <a:t>Explain that gout is caused by having high uric acid levels, which is mostly due to genetics. </a:t>
            </a:r>
            <a:endParaRPr/>
          </a:p>
          <a:p>
            <a:pPr marL="171450" lvl="0" indent="-171450" algn="l" rtl="0">
              <a:spcBef>
                <a:spcPts val="0"/>
              </a:spcBef>
              <a:spcAft>
                <a:spcPts val="0"/>
              </a:spcAft>
              <a:buClr>
                <a:schemeClr val="dk1"/>
              </a:buClr>
              <a:buSzPts val="1200"/>
              <a:buFont typeface="Arial"/>
              <a:buChar char="•"/>
            </a:pPr>
            <a:r>
              <a:rPr lang="en-AU"/>
              <a:t>Emphasise that gout is not a result of poor diet</a:t>
            </a:r>
            <a:endParaRPr/>
          </a:p>
          <a:p>
            <a:pPr marL="0" lvl="0" indent="0" algn="l" rtl="0">
              <a:spcBef>
                <a:spcPts val="0"/>
              </a:spcBef>
              <a:spcAft>
                <a:spcPts val="0"/>
              </a:spcAft>
              <a:buNone/>
            </a:pPr>
            <a:endParaRPr/>
          </a:p>
        </p:txBody>
      </p:sp>
      <p:sp>
        <p:nvSpPr>
          <p:cNvPr id="327" name="Google Shape;32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sp>
        <p:nvSpPr>
          <p:cNvPr id="71" name="Google Shape;71;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34"/>
          <p:cNvSpPr>
            <a:spLocks noGrp="1"/>
          </p:cNvSpPr>
          <p:nvPr>
            <p:ph type="pic" idx="2"/>
          </p:nvPr>
        </p:nvSpPr>
        <p:spPr>
          <a:xfrm>
            <a:off x="5183188" y="987425"/>
            <a:ext cx="6172200" cy="4873625"/>
          </a:xfrm>
          <a:prstGeom prst="rect">
            <a:avLst/>
          </a:prstGeom>
          <a:noFill/>
          <a:ln>
            <a:noFill/>
          </a:ln>
        </p:spPr>
      </p:sp>
      <p:sp>
        <p:nvSpPr>
          <p:cNvPr id="73" name="Google Shape;73;p3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4" name="Google Shape;74;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7"/>
        <p:cNvGrpSpPr/>
        <p:nvPr/>
      </p:nvGrpSpPr>
      <p:grpSpPr>
        <a:xfrm>
          <a:off x="0" y="0"/>
          <a:ext cx="0" cy="0"/>
          <a:chOff x="0" y="0"/>
          <a:chExt cx="0" cy="0"/>
        </a:xfrm>
      </p:grpSpPr>
      <p:sp>
        <p:nvSpPr>
          <p:cNvPr id="78" name="Google Shape;78;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3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3"/>
        <p:cNvGrpSpPr/>
        <p:nvPr/>
      </p:nvGrpSpPr>
      <p:grpSpPr>
        <a:xfrm>
          <a:off x="0" y="0"/>
          <a:ext cx="0" cy="0"/>
          <a:chOff x="0" y="0"/>
          <a:chExt cx="0" cy="0"/>
        </a:xfrm>
      </p:grpSpPr>
      <p:sp>
        <p:nvSpPr>
          <p:cNvPr id="84" name="Google Shape;84;p3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3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89"/>
        <p:cNvGrpSpPr/>
        <p:nvPr/>
      </p:nvGrpSpPr>
      <p:grpSpPr>
        <a:xfrm>
          <a:off x="0" y="0"/>
          <a:ext cx="0" cy="0"/>
          <a:chOff x="0" y="0"/>
          <a:chExt cx="0" cy="0"/>
        </a:xfrm>
      </p:grpSpPr>
      <p:sp>
        <p:nvSpPr>
          <p:cNvPr id="90" name="Google Shape;90;p37"/>
          <p:cNvSpPr txBox="1">
            <a:spLocks noGrp="1"/>
          </p:cNvSpPr>
          <p:nvPr>
            <p:ph type="title"/>
          </p:nvPr>
        </p:nvSpPr>
        <p:spPr>
          <a:xfrm>
            <a:off x="552091" y="1144136"/>
            <a:ext cx="11335200" cy="3876400"/>
          </a:xfrm>
          <a:prstGeom prst="rect">
            <a:avLst/>
          </a:prstGeom>
          <a:noFill/>
          <a:ln>
            <a:noFill/>
          </a:ln>
        </p:spPr>
        <p:txBody>
          <a:bodyPr spcFirstLastPara="1" wrap="square" lIns="137150" tIns="68550" rIns="137150" bIns="68550" anchor="ctr" anchorCtr="0">
            <a:noAutofit/>
          </a:bodyPr>
          <a:lstStyle>
            <a:lvl1pPr lvl="0" algn="l">
              <a:lnSpc>
                <a:spcPct val="90000"/>
              </a:lnSpc>
              <a:spcBef>
                <a:spcPts val="0"/>
              </a:spcBef>
              <a:spcAft>
                <a:spcPts val="0"/>
              </a:spcAft>
              <a:buClr>
                <a:schemeClr val="dk1"/>
              </a:buClr>
              <a:buSzPts val="4600"/>
              <a:buFont typeface="Montserrat SemiBold"/>
              <a:buNone/>
              <a:defRPr sz="3067">
                <a:solidFill>
                  <a:schemeClr val="dk1"/>
                </a:solidFill>
                <a:latin typeface="Montserrat SemiBold"/>
                <a:ea typeface="Montserrat SemiBold"/>
                <a:cs typeface="Montserrat SemiBold"/>
                <a:sym typeface="Montserrat SemiBold"/>
              </a:defRPr>
            </a:lvl1pPr>
            <a:lvl2pPr lvl="1">
              <a:spcBef>
                <a:spcPts val="0"/>
              </a:spcBef>
              <a:spcAft>
                <a:spcPts val="0"/>
              </a:spcAft>
              <a:buClr>
                <a:schemeClr val="dk1"/>
              </a:buClr>
              <a:buSzPts val="4800"/>
              <a:buFont typeface="Montserrat SemiBold"/>
              <a:buNone/>
              <a:defRPr sz="3200">
                <a:solidFill>
                  <a:schemeClr val="dk1"/>
                </a:solidFill>
                <a:latin typeface="Montserrat SemiBold"/>
                <a:ea typeface="Montserrat SemiBold"/>
                <a:cs typeface="Montserrat SemiBold"/>
                <a:sym typeface="Montserrat SemiBold"/>
              </a:defRPr>
            </a:lvl2pPr>
            <a:lvl3pPr lvl="2">
              <a:spcBef>
                <a:spcPts val="0"/>
              </a:spcBef>
              <a:spcAft>
                <a:spcPts val="0"/>
              </a:spcAft>
              <a:buClr>
                <a:schemeClr val="dk1"/>
              </a:buClr>
              <a:buSzPts val="4800"/>
              <a:buFont typeface="Montserrat SemiBold"/>
              <a:buNone/>
              <a:defRPr sz="3200">
                <a:solidFill>
                  <a:schemeClr val="dk1"/>
                </a:solidFill>
                <a:latin typeface="Montserrat SemiBold"/>
                <a:ea typeface="Montserrat SemiBold"/>
                <a:cs typeface="Montserrat SemiBold"/>
                <a:sym typeface="Montserrat SemiBold"/>
              </a:defRPr>
            </a:lvl3pPr>
            <a:lvl4pPr lvl="3">
              <a:spcBef>
                <a:spcPts val="0"/>
              </a:spcBef>
              <a:spcAft>
                <a:spcPts val="0"/>
              </a:spcAft>
              <a:buClr>
                <a:schemeClr val="dk1"/>
              </a:buClr>
              <a:buSzPts val="4800"/>
              <a:buFont typeface="Montserrat SemiBold"/>
              <a:buNone/>
              <a:defRPr sz="3200">
                <a:solidFill>
                  <a:schemeClr val="dk1"/>
                </a:solidFill>
                <a:latin typeface="Montserrat SemiBold"/>
                <a:ea typeface="Montserrat SemiBold"/>
                <a:cs typeface="Montserrat SemiBold"/>
                <a:sym typeface="Montserrat SemiBold"/>
              </a:defRPr>
            </a:lvl4pPr>
            <a:lvl5pPr lvl="4">
              <a:spcBef>
                <a:spcPts val="0"/>
              </a:spcBef>
              <a:spcAft>
                <a:spcPts val="0"/>
              </a:spcAft>
              <a:buClr>
                <a:schemeClr val="dk1"/>
              </a:buClr>
              <a:buSzPts val="4800"/>
              <a:buFont typeface="Montserrat SemiBold"/>
              <a:buNone/>
              <a:defRPr sz="3200">
                <a:solidFill>
                  <a:schemeClr val="dk1"/>
                </a:solidFill>
                <a:latin typeface="Montserrat SemiBold"/>
                <a:ea typeface="Montserrat SemiBold"/>
                <a:cs typeface="Montserrat SemiBold"/>
                <a:sym typeface="Montserrat SemiBold"/>
              </a:defRPr>
            </a:lvl5pPr>
            <a:lvl6pPr lvl="5">
              <a:spcBef>
                <a:spcPts val="0"/>
              </a:spcBef>
              <a:spcAft>
                <a:spcPts val="0"/>
              </a:spcAft>
              <a:buClr>
                <a:schemeClr val="dk1"/>
              </a:buClr>
              <a:buSzPts val="4800"/>
              <a:buFont typeface="Montserrat SemiBold"/>
              <a:buNone/>
              <a:defRPr sz="3200">
                <a:solidFill>
                  <a:schemeClr val="dk1"/>
                </a:solidFill>
                <a:latin typeface="Montserrat SemiBold"/>
                <a:ea typeface="Montserrat SemiBold"/>
                <a:cs typeface="Montserrat SemiBold"/>
                <a:sym typeface="Montserrat SemiBold"/>
              </a:defRPr>
            </a:lvl6pPr>
            <a:lvl7pPr lvl="6">
              <a:spcBef>
                <a:spcPts val="0"/>
              </a:spcBef>
              <a:spcAft>
                <a:spcPts val="0"/>
              </a:spcAft>
              <a:buClr>
                <a:schemeClr val="dk1"/>
              </a:buClr>
              <a:buSzPts val="4800"/>
              <a:buFont typeface="Montserrat SemiBold"/>
              <a:buNone/>
              <a:defRPr sz="3200">
                <a:solidFill>
                  <a:schemeClr val="dk1"/>
                </a:solidFill>
                <a:latin typeface="Montserrat SemiBold"/>
                <a:ea typeface="Montserrat SemiBold"/>
                <a:cs typeface="Montserrat SemiBold"/>
                <a:sym typeface="Montserrat SemiBold"/>
              </a:defRPr>
            </a:lvl7pPr>
            <a:lvl8pPr lvl="7">
              <a:spcBef>
                <a:spcPts val="0"/>
              </a:spcBef>
              <a:spcAft>
                <a:spcPts val="0"/>
              </a:spcAft>
              <a:buClr>
                <a:schemeClr val="dk1"/>
              </a:buClr>
              <a:buSzPts val="4800"/>
              <a:buFont typeface="Montserrat SemiBold"/>
              <a:buNone/>
              <a:defRPr sz="3200">
                <a:solidFill>
                  <a:schemeClr val="dk1"/>
                </a:solidFill>
                <a:latin typeface="Montserrat SemiBold"/>
                <a:ea typeface="Montserrat SemiBold"/>
                <a:cs typeface="Montserrat SemiBold"/>
                <a:sym typeface="Montserrat SemiBold"/>
              </a:defRPr>
            </a:lvl8pPr>
            <a:lvl9pPr lvl="8">
              <a:spcBef>
                <a:spcPts val="0"/>
              </a:spcBef>
              <a:spcAft>
                <a:spcPts val="0"/>
              </a:spcAft>
              <a:buClr>
                <a:schemeClr val="dk1"/>
              </a:buClr>
              <a:buSzPts val="4800"/>
              <a:buFont typeface="Montserrat SemiBold"/>
              <a:buNone/>
              <a:defRPr sz="3200">
                <a:solidFill>
                  <a:schemeClr val="dk1"/>
                </a:solidFill>
                <a:latin typeface="Montserrat SemiBold"/>
                <a:ea typeface="Montserrat SemiBold"/>
                <a:cs typeface="Montserrat SemiBold"/>
                <a:sym typeface="Montserrat SemiBold"/>
              </a:defRPr>
            </a:lvl9pPr>
          </a:lstStyle>
          <a:p>
            <a:endParaRPr/>
          </a:p>
        </p:txBody>
      </p:sp>
      <p:pic>
        <p:nvPicPr>
          <p:cNvPr id="91" name="Google Shape;91;p3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3408" y="-1565"/>
            <a:ext cx="12198815" cy="855405"/>
          </a:xfrm>
          <a:prstGeom prst="rect">
            <a:avLst/>
          </a:prstGeom>
          <a:noFill/>
          <a:ln>
            <a:noFill/>
          </a:ln>
        </p:spPr>
      </p:pic>
      <p:pic>
        <p:nvPicPr>
          <p:cNvPr id="92" name="Google Shape;92;p3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5343100"/>
            <a:ext cx="12192000" cy="1347216"/>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93"/>
        <p:cNvGrpSpPr/>
        <p:nvPr/>
      </p:nvGrpSpPr>
      <p:grpSpPr>
        <a:xfrm>
          <a:off x="0" y="0"/>
          <a:ext cx="0" cy="0"/>
          <a:chOff x="0" y="0"/>
          <a:chExt cx="0" cy="0"/>
        </a:xfrm>
      </p:grpSpPr>
      <p:sp>
        <p:nvSpPr>
          <p:cNvPr id="94" name="Google Shape;94;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117EE-0227-5FDF-7292-F0705391C68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2BB3E8C7-D118-5099-BE0B-6F77E27931A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99799B95-A2F6-758A-BB42-4E6A8ED1A899}"/>
              </a:ext>
            </a:extLst>
          </p:cNvPr>
          <p:cNvSpPr>
            <a:spLocks noGrp="1"/>
          </p:cNvSpPr>
          <p:nvPr>
            <p:ph type="dt" sz="half" idx="10"/>
          </p:nvPr>
        </p:nvSpPr>
        <p:spPr>
          <a:xfrm>
            <a:off x="838200" y="6356350"/>
            <a:ext cx="2743200" cy="365125"/>
          </a:xfrm>
          <a:prstGeom prst="rect">
            <a:avLst/>
          </a:prstGeom>
        </p:spPr>
        <p:txBody>
          <a:bodyPr/>
          <a:lstStyle/>
          <a:p>
            <a:fld id="{49B89840-3A53-43EB-9F3A-E5ADE2C49C66}" type="datetimeFigureOut">
              <a:rPr lang="en-AU" smtClean="0"/>
              <a:t>19/05/2026</a:t>
            </a:fld>
            <a:endParaRPr lang="en-AU"/>
          </a:p>
        </p:txBody>
      </p:sp>
      <p:sp>
        <p:nvSpPr>
          <p:cNvPr id="5" name="Footer Placeholder 4">
            <a:extLst>
              <a:ext uri="{FF2B5EF4-FFF2-40B4-BE49-F238E27FC236}">
                <a16:creationId xmlns:a16="http://schemas.microsoft.com/office/drawing/2014/main" id="{5B493F66-D232-E2A9-14AE-037621A05CF2}"/>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a:extLst>
              <a:ext uri="{FF2B5EF4-FFF2-40B4-BE49-F238E27FC236}">
                <a16:creationId xmlns:a16="http://schemas.microsoft.com/office/drawing/2014/main" id="{2D9E7DB6-6117-0BF0-2C76-BB4C8246C3A9}"/>
              </a:ext>
            </a:extLst>
          </p:cNvPr>
          <p:cNvSpPr>
            <a:spLocks noGrp="1"/>
          </p:cNvSpPr>
          <p:nvPr>
            <p:ph type="sldNum" sz="quarter" idx="12"/>
          </p:nvPr>
        </p:nvSpPr>
        <p:spPr>
          <a:xfrm>
            <a:off x="8610600" y="6356350"/>
            <a:ext cx="2743200" cy="365125"/>
          </a:xfrm>
          <a:prstGeom prst="rect">
            <a:avLst/>
          </a:prstGeom>
        </p:spPr>
        <p:txBody>
          <a:bodyPr/>
          <a:lstStyle/>
          <a:p>
            <a:fld id="{624D7C4F-A64E-47B1-BA9A-7AB88458EF3F}" type="slidenum">
              <a:rPr lang="en-AU" smtClean="0"/>
              <a:t>‹#›</a:t>
            </a:fld>
            <a:endParaRPr lang="en-AU"/>
          </a:p>
        </p:txBody>
      </p:sp>
    </p:spTree>
    <p:extLst>
      <p:ext uri="{BB962C8B-B14F-4D97-AF65-F5344CB8AC3E}">
        <p14:creationId xmlns:p14="http://schemas.microsoft.com/office/powerpoint/2010/main" val="2148777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4533C-2811-AC47-9CD0-EFB45D3498F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A0827F5-3B6A-BDE7-CA59-80BF0C84B72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E9EB165-2631-33CF-CA1C-833113E1FC8F}"/>
              </a:ext>
            </a:extLst>
          </p:cNvPr>
          <p:cNvSpPr>
            <a:spLocks noGrp="1"/>
          </p:cNvSpPr>
          <p:nvPr>
            <p:ph type="dt" sz="half" idx="10"/>
          </p:nvPr>
        </p:nvSpPr>
        <p:spPr>
          <a:xfrm>
            <a:off x="838200" y="6356350"/>
            <a:ext cx="2743200" cy="365125"/>
          </a:xfrm>
          <a:prstGeom prst="rect">
            <a:avLst/>
          </a:prstGeom>
        </p:spPr>
        <p:txBody>
          <a:bodyPr/>
          <a:lstStyle/>
          <a:p>
            <a:fld id="{49B89840-3A53-43EB-9F3A-E5ADE2C49C66}" type="datetimeFigureOut">
              <a:rPr lang="en-AU" smtClean="0"/>
              <a:t>19/05/2026</a:t>
            </a:fld>
            <a:endParaRPr lang="en-AU"/>
          </a:p>
        </p:txBody>
      </p:sp>
      <p:sp>
        <p:nvSpPr>
          <p:cNvPr id="5" name="Footer Placeholder 4">
            <a:extLst>
              <a:ext uri="{FF2B5EF4-FFF2-40B4-BE49-F238E27FC236}">
                <a16:creationId xmlns:a16="http://schemas.microsoft.com/office/drawing/2014/main" id="{3AC4A5AE-F380-2E4A-E0F2-28B070A53707}"/>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a:extLst>
              <a:ext uri="{FF2B5EF4-FFF2-40B4-BE49-F238E27FC236}">
                <a16:creationId xmlns:a16="http://schemas.microsoft.com/office/drawing/2014/main" id="{C2E4657A-91BF-E405-21A2-64B68DEAEFCC}"/>
              </a:ext>
            </a:extLst>
          </p:cNvPr>
          <p:cNvSpPr>
            <a:spLocks noGrp="1"/>
          </p:cNvSpPr>
          <p:nvPr>
            <p:ph type="sldNum" sz="quarter" idx="12"/>
          </p:nvPr>
        </p:nvSpPr>
        <p:spPr>
          <a:xfrm>
            <a:off x="8610600" y="6356350"/>
            <a:ext cx="2743200" cy="365125"/>
          </a:xfrm>
          <a:prstGeom prst="rect">
            <a:avLst/>
          </a:prstGeom>
        </p:spPr>
        <p:txBody>
          <a:bodyPr/>
          <a:lstStyle/>
          <a:p>
            <a:fld id="{624D7C4F-A64E-47B1-BA9A-7AB88458EF3F}" type="slidenum">
              <a:rPr lang="en-AU" smtClean="0"/>
              <a:t>‹#›</a:t>
            </a:fld>
            <a:endParaRPr lang="en-AU"/>
          </a:p>
        </p:txBody>
      </p:sp>
    </p:spTree>
    <p:extLst>
      <p:ext uri="{BB962C8B-B14F-4D97-AF65-F5344CB8AC3E}">
        <p14:creationId xmlns:p14="http://schemas.microsoft.com/office/powerpoint/2010/main" val="9850721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50D0E-5099-1532-B873-9679B42555B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784636BF-1492-06ED-C9CA-536D7EA331C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17F44E-8256-F6E0-3C80-15607EFC306F}"/>
              </a:ext>
            </a:extLst>
          </p:cNvPr>
          <p:cNvSpPr>
            <a:spLocks noGrp="1"/>
          </p:cNvSpPr>
          <p:nvPr>
            <p:ph type="dt" sz="half" idx="10"/>
          </p:nvPr>
        </p:nvSpPr>
        <p:spPr>
          <a:xfrm>
            <a:off x="838200" y="6356350"/>
            <a:ext cx="2743200" cy="365125"/>
          </a:xfrm>
          <a:prstGeom prst="rect">
            <a:avLst/>
          </a:prstGeom>
        </p:spPr>
        <p:txBody>
          <a:bodyPr/>
          <a:lstStyle/>
          <a:p>
            <a:fld id="{49B89840-3A53-43EB-9F3A-E5ADE2C49C66}" type="datetimeFigureOut">
              <a:rPr lang="en-AU" smtClean="0"/>
              <a:t>19/05/2026</a:t>
            </a:fld>
            <a:endParaRPr lang="en-AU"/>
          </a:p>
        </p:txBody>
      </p:sp>
      <p:sp>
        <p:nvSpPr>
          <p:cNvPr id="5" name="Footer Placeholder 4">
            <a:extLst>
              <a:ext uri="{FF2B5EF4-FFF2-40B4-BE49-F238E27FC236}">
                <a16:creationId xmlns:a16="http://schemas.microsoft.com/office/drawing/2014/main" id="{58E0DCED-76B1-63E3-E83C-B1FBF916DBB1}"/>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a:extLst>
              <a:ext uri="{FF2B5EF4-FFF2-40B4-BE49-F238E27FC236}">
                <a16:creationId xmlns:a16="http://schemas.microsoft.com/office/drawing/2014/main" id="{EE62F08D-3D93-FD43-EA68-0B797A801D16}"/>
              </a:ext>
            </a:extLst>
          </p:cNvPr>
          <p:cNvSpPr>
            <a:spLocks noGrp="1"/>
          </p:cNvSpPr>
          <p:nvPr>
            <p:ph type="sldNum" sz="quarter" idx="12"/>
          </p:nvPr>
        </p:nvSpPr>
        <p:spPr>
          <a:xfrm>
            <a:off x="8610600" y="6356350"/>
            <a:ext cx="2743200" cy="365125"/>
          </a:xfrm>
          <a:prstGeom prst="rect">
            <a:avLst/>
          </a:prstGeom>
        </p:spPr>
        <p:txBody>
          <a:bodyPr/>
          <a:lstStyle/>
          <a:p>
            <a:fld id="{624D7C4F-A64E-47B1-BA9A-7AB88458EF3F}" type="slidenum">
              <a:rPr lang="en-AU" smtClean="0"/>
              <a:t>‹#›</a:t>
            </a:fld>
            <a:endParaRPr lang="en-AU"/>
          </a:p>
        </p:txBody>
      </p:sp>
    </p:spTree>
    <p:extLst>
      <p:ext uri="{BB962C8B-B14F-4D97-AF65-F5344CB8AC3E}">
        <p14:creationId xmlns:p14="http://schemas.microsoft.com/office/powerpoint/2010/main" val="2181283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816F2-0C56-2FF8-67D3-B6FCF93A6DC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6D27CF95-A78B-CE46-C6A4-A2188FF3762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B76E72E9-DB3E-EF37-4C7D-CACF3BB25A1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AF5BDBCA-BDFF-18E4-6FC0-A234ACF1314D}"/>
              </a:ext>
            </a:extLst>
          </p:cNvPr>
          <p:cNvSpPr>
            <a:spLocks noGrp="1"/>
          </p:cNvSpPr>
          <p:nvPr>
            <p:ph type="dt" sz="half" idx="10"/>
          </p:nvPr>
        </p:nvSpPr>
        <p:spPr>
          <a:xfrm>
            <a:off x="838200" y="6356350"/>
            <a:ext cx="2743200" cy="365125"/>
          </a:xfrm>
          <a:prstGeom prst="rect">
            <a:avLst/>
          </a:prstGeom>
        </p:spPr>
        <p:txBody>
          <a:bodyPr/>
          <a:lstStyle/>
          <a:p>
            <a:fld id="{49B89840-3A53-43EB-9F3A-E5ADE2C49C66}" type="datetimeFigureOut">
              <a:rPr lang="en-AU" smtClean="0"/>
              <a:t>19/05/2026</a:t>
            </a:fld>
            <a:endParaRPr lang="en-AU"/>
          </a:p>
        </p:txBody>
      </p:sp>
      <p:sp>
        <p:nvSpPr>
          <p:cNvPr id="6" name="Footer Placeholder 5">
            <a:extLst>
              <a:ext uri="{FF2B5EF4-FFF2-40B4-BE49-F238E27FC236}">
                <a16:creationId xmlns:a16="http://schemas.microsoft.com/office/drawing/2014/main" id="{555517B6-45FC-662F-E53C-6C7B2878EB35}"/>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7" name="Slide Number Placeholder 6">
            <a:extLst>
              <a:ext uri="{FF2B5EF4-FFF2-40B4-BE49-F238E27FC236}">
                <a16:creationId xmlns:a16="http://schemas.microsoft.com/office/drawing/2014/main" id="{65F10CFB-978B-430D-9178-05BFC7330CA0}"/>
              </a:ext>
            </a:extLst>
          </p:cNvPr>
          <p:cNvSpPr>
            <a:spLocks noGrp="1"/>
          </p:cNvSpPr>
          <p:nvPr>
            <p:ph type="sldNum" sz="quarter" idx="12"/>
          </p:nvPr>
        </p:nvSpPr>
        <p:spPr>
          <a:xfrm>
            <a:off x="8610600" y="6356350"/>
            <a:ext cx="2743200" cy="365125"/>
          </a:xfrm>
          <a:prstGeom prst="rect">
            <a:avLst/>
          </a:prstGeom>
        </p:spPr>
        <p:txBody>
          <a:bodyPr/>
          <a:lstStyle/>
          <a:p>
            <a:fld id="{624D7C4F-A64E-47B1-BA9A-7AB88458EF3F}" type="slidenum">
              <a:rPr lang="en-AU" smtClean="0"/>
              <a:t>‹#›</a:t>
            </a:fld>
            <a:endParaRPr lang="en-AU"/>
          </a:p>
        </p:txBody>
      </p:sp>
    </p:spTree>
    <p:extLst>
      <p:ext uri="{BB962C8B-B14F-4D97-AF65-F5344CB8AC3E}">
        <p14:creationId xmlns:p14="http://schemas.microsoft.com/office/powerpoint/2010/main" val="29287470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46AA2-451D-B3B8-2A50-48916B649BFD}"/>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FE7A283-3475-8D0F-5B4E-6F2AC72C59B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FC645B-C9B9-C457-4720-C90A23F0833B}"/>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D723638F-E79A-F96D-3BDF-461E10D59B8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922CF0-D7FD-36F5-E9A1-CB8CA856EC52}"/>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D7530330-4A00-99F2-9C55-EBF15CBFFF09}"/>
              </a:ext>
            </a:extLst>
          </p:cNvPr>
          <p:cNvSpPr>
            <a:spLocks noGrp="1"/>
          </p:cNvSpPr>
          <p:nvPr>
            <p:ph type="dt" sz="half" idx="10"/>
          </p:nvPr>
        </p:nvSpPr>
        <p:spPr>
          <a:xfrm>
            <a:off x="838200" y="6356350"/>
            <a:ext cx="2743200" cy="365125"/>
          </a:xfrm>
          <a:prstGeom prst="rect">
            <a:avLst/>
          </a:prstGeom>
        </p:spPr>
        <p:txBody>
          <a:bodyPr/>
          <a:lstStyle/>
          <a:p>
            <a:fld id="{49B89840-3A53-43EB-9F3A-E5ADE2C49C66}" type="datetimeFigureOut">
              <a:rPr lang="en-AU" smtClean="0"/>
              <a:t>19/05/2026</a:t>
            </a:fld>
            <a:endParaRPr lang="en-AU"/>
          </a:p>
        </p:txBody>
      </p:sp>
      <p:sp>
        <p:nvSpPr>
          <p:cNvPr id="8" name="Footer Placeholder 7">
            <a:extLst>
              <a:ext uri="{FF2B5EF4-FFF2-40B4-BE49-F238E27FC236}">
                <a16:creationId xmlns:a16="http://schemas.microsoft.com/office/drawing/2014/main" id="{FD1C5285-A51F-397F-6A02-AE17B94A50E9}"/>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9" name="Slide Number Placeholder 8">
            <a:extLst>
              <a:ext uri="{FF2B5EF4-FFF2-40B4-BE49-F238E27FC236}">
                <a16:creationId xmlns:a16="http://schemas.microsoft.com/office/drawing/2014/main" id="{320DA087-616B-C95D-62FA-FF4BCCE9EE0E}"/>
              </a:ext>
            </a:extLst>
          </p:cNvPr>
          <p:cNvSpPr>
            <a:spLocks noGrp="1"/>
          </p:cNvSpPr>
          <p:nvPr>
            <p:ph type="sldNum" sz="quarter" idx="12"/>
          </p:nvPr>
        </p:nvSpPr>
        <p:spPr>
          <a:xfrm>
            <a:off x="8610600" y="6356350"/>
            <a:ext cx="2743200" cy="365125"/>
          </a:xfrm>
          <a:prstGeom prst="rect">
            <a:avLst/>
          </a:prstGeom>
        </p:spPr>
        <p:txBody>
          <a:bodyPr/>
          <a:lstStyle/>
          <a:p>
            <a:fld id="{624D7C4F-A64E-47B1-BA9A-7AB88458EF3F}" type="slidenum">
              <a:rPr lang="en-AU" smtClean="0"/>
              <a:t>‹#›</a:t>
            </a:fld>
            <a:endParaRPr lang="en-AU"/>
          </a:p>
        </p:txBody>
      </p:sp>
    </p:spTree>
    <p:extLst>
      <p:ext uri="{BB962C8B-B14F-4D97-AF65-F5344CB8AC3E}">
        <p14:creationId xmlns:p14="http://schemas.microsoft.com/office/powerpoint/2010/main" val="3905357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84406-BFF7-1CC8-4130-F0B0046AB14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ED1147FE-CEE5-412D-8667-FF13A870DE76}"/>
              </a:ext>
            </a:extLst>
          </p:cNvPr>
          <p:cNvSpPr>
            <a:spLocks noGrp="1"/>
          </p:cNvSpPr>
          <p:nvPr>
            <p:ph type="dt" sz="half" idx="10"/>
          </p:nvPr>
        </p:nvSpPr>
        <p:spPr>
          <a:xfrm>
            <a:off x="838200" y="6356350"/>
            <a:ext cx="2743200" cy="365125"/>
          </a:xfrm>
          <a:prstGeom prst="rect">
            <a:avLst/>
          </a:prstGeom>
        </p:spPr>
        <p:txBody>
          <a:bodyPr/>
          <a:lstStyle/>
          <a:p>
            <a:fld id="{49B89840-3A53-43EB-9F3A-E5ADE2C49C66}" type="datetimeFigureOut">
              <a:rPr lang="en-AU" smtClean="0"/>
              <a:t>19/05/2026</a:t>
            </a:fld>
            <a:endParaRPr lang="en-AU"/>
          </a:p>
        </p:txBody>
      </p:sp>
      <p:sp>
        <p:nvSpPr>
          <p:cNvPr id="4" name="Footer Placeholder 3">
            <a:extLst>
              <a:ext uri="{FF2B5EF4-FFF2-40B4-BE49-F238E27FC236}">
                <a16:creationId xmlns:a16="http://schemas.microsoft.com/office/drawing/2014/main" id="{095AF9EC-93D6-404B-00C0-A160ED62B4FA}"/>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5" name="Slide Number Placeholder 4">
            <a:extLst>
              <a:ext uri="{FF2B5EF4-FFF2-40B4-BE49-F238E27FC236}">
                <a16:creationId xmlns:a16="http://schemas.microsoft.com/office/drawing/2014/main" id="{8C43CC94-4C76-0641-196C-3826CAF166B6}"/>
              </a:ext>
            </a:extLst>
          </p:cNvPr>
          <p:cNvSpPr>
            <a:spLocks noGrp="1"/>
          </p:cNvSpPr>
          <p:nvPr>
            <p:ph type="sldNum" sz="quarter" idx="12"/>
          </p:nvPr>
        </p:nvSpPr>
        <p:spPr>
          <a:xfrm>
            <a:off x="8610600" y="6356350"/>
            <a:ext cx="2743200" cy="365125"/>
          </a:xfrm>
          <a:prstGeom prst="rect">
            <a:avLst/>
          </a:prstGeom>
        </p:spPr>
        <p:txBody>
          <a:bodyPr/>
          <a:lstStyle/>
          <a:p>
            <a:fld id="{624D7C4F-A64E-47B1-BA9A-7AB88458EF3F}" type="slidenum">
              <a:rPr lang="en-AU" smtClean="0"/>
              <a:t>‹#›</a:t>
            </a:fld>
            <a:endParaRPr lang="en-AU"/>
          </a:p>
        </p:txBody>
      </p:sp>
    </p:spTree>
    <p:extLst>
      <p:ext uri="{BB962C8B-B14F-4D97-AF65-F5344CB8AC3E}">
        <p14:creationId xmlns:p14="http://schemas.microsoft.com/office/powerpoint/2010/main" val="2162008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5184A2-B0FF-7408-420C-42D8B3597085}"/>
              </a:ext>
            </a:extLst>
          </p:cNvPr>
          <p:cNvSpPr>
            <a:spLocks noGrp="1"/>
          </p:cNvSpPr>
          <p:nvPr>
            <p:ph type="dt" sz="half" idx="10"/>
          </p:nvPr>
        </p:nvSpPr>
        <p:spPr>
          <a:xfrm>
            <a:off x="838200" y="6356350"/>
            <a:ext cx="2743200" cy="365125"/>
          </a:xfrm>
          <a:prstGeom prst="rect">
            <a:avLst/>
          </a:prstGeom>
        </p:spPr>
        <p:txBody>
          <a:bodyPr/>
          <a:lstStyle/>
          <a:p>
            <a:fld id="{49B89840-3A53-43EB-9F3A-E5ADE2C49C66}" type="datetimeFigureOut">
              <a:rPr lang="en-AU" smtClean="0"/>
              <a:t>19/05/2026</a:t>
            </a:fld>
            <a:endParaRPr lang="en-AU"/>
          </a:p>
        </p:txBody>
      </p:sp>
      <p:sp>
        <p:nvSpPr>
          <p:cNvPr id="3" name="Footer Placeholder 2">
            <a:extLst>
              <a:ext uri="{FF2B5EF4-FFF2-40B4-BE49-F238E27FC236}">
                <a16:creationId xmlns:a16="http://schemas.microsoft.com/office/drawing/2014/main" id="{5D5A0923-B1D1-1067-2741-C54012A113F1}"/>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4" name="Slide Number Placeholder 3">
            <a:extLst>
              <a:ext uri="{FF2B5EF4-FFF2-40B4-BE49-F238E27FC236}">
                <a16:creationId xmlns:a16="http://schemas.microsoft.com/office/drawing/2014/main" id="{4A1F2E4A-8A65-2D81-980C-D9AE486660DA}"/>
              </a:ext>
            </a:extLst>
          </p:cNvPr>
          <p:cNvSpPr>
            <a:spLocks noGrp="1"/>
          </p:cNvSpPr>
          <p:nvPr>
            <p:ph type="sldNum" sz="quarter" idx="12"/>
          </p:nvPr>
        </p:nvSpPr>
        <p:spPr>
          <a:xfrm>
            <a:off x="8610600" y="6356350"/>
            <a:ext cx="2743200" cy="365125"/>
          </a:xfrm>
          <a:prstGeom prst="rect">
            <a:avLst/>
          </a:prstGeom>
        </p:spPr>
        <p:txBody>
          <a:bodyPr/>
          <a:lstStyle/>
          <a:p>
            <a:fld id="{624D7C4F-A64E-47B1-BA9A-7AB88458EF3F}" type="slidenum">
              <a:rPr lang="en-AU" smtClean="0"/>
              <a:t>‹#›</a:t>
            </a:fld>
            <a:endParaRPr lang="en-AU"/>
          </a:p>
        </p:txBody>
      </p:sp>
    </p:spTree>
    <p:extLst>
      <p:ext uri="{BB962C8B-B14F-4D97-AF65-F5344CB8AC3E}">
        <p14:creationId xmlns:p14="http://schemas.microsoft.com/office/powerpoint/2010/main" val="11710650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04496-05B7-3CF4-56F7-696A27330C6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A184C853-2836-203F-F0B0-82ABA8826A6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A982FE73-7A73-F437-8578-D904BA1D34E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BB666D-4ACC-5452-3AE9-97DE0FBC8A92}"/>
              </a:ext>
            </a:extLst>
          </p:cNvPr>
          <p:cNvSpPr>
            <a:spLocks noGrp="1"/>
          </p:cNvSpPr>
          <p:nvPr>
            <p:ph type="dt" sz="half" idx="10"/>
          </p:nvPr>
        </p:nvSpPr>
        <p:spPr>
          <a:xfrm>
            <a:off x="838200" y="6356350"/>
            <a:ext cx="2743200" cy="365125"/>
          </a:xfrm>
          <a:prstGeom prst="rect">
            <a:avLst/>
          </a:prstGeom>
        </p:spPr>
        <p:txBody>
          <a:bodyPr/>
          <a:lstStyle/>
          <a:p>
            <a:fld id="{49B89840-3A53-43EB-9F3A-E5ADE2C49C66}" type="datetimeFigureOut">
              <a:rPr lang="en-AU" smtClean="0"/>
              <a:t>19/05/2026</a:t>
            </a:fld>
            <a:endParaRPr lang="en-AU"/>
          </a:p>
        </p:txBody>
      </p:sp>
      <p:sp>
        <p:nvSpPr>
          <p:cNvPr id="6" name="Footer Placeholder 5">
            <a:extLst>
              <a:ext uri="{FF2B5EF4-FFF2-40B4-BE49-F238E27FC236}">
                <a16:creationId xmlns:a16="http://schemas.microsoft.com/office/drawing/2014/main" id="{DBC90005-8894-296B-983E-87508D05EC9A}"/>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7" name="Slide Number Placeholder 6">
            <a:extLst>
              <a:ext uri="{FF2B5EF4-FFF2-40B4-BE49-F238E27FC236}">
                <a16:creationId xmlns:a16="http://schemas.microsoft.com/office/drawing/2014/main" id="{53A0E082-06AC-5EC3-CE89-D95D70D6AA97}"/>
              </a:ext>
            </a:extLst>
          </p:cNvPr>
          <p:cNvSpPr>
            <a:spLocks noGrp="1"/>
          </p:cNvSpPr>
          <p:nvPr>
            <p:ph type="sldNum" sz="quarter" idx="12"/>
          </p:nvPr>
        </p:nvSpPr>
        <p:spPr>
          <a:xfrm>
            <a:off x="8610600" y="6356350"/>
            <a:ext cx="2743200" cy="365125"/>
          </a:xfrm>
          <a:prstGeom prst="rect">
            <a:avLst/>
          </a:prstGeom>
        </p:spPr>
        <p:txBody>
          <a:bodyPr/>
          <a:lstStyle/>
          <a:p>
            <a:fld id="{624D7C4F-A64E-47B1-BA9A-7AB88458EF3F}" type="slidenum">
              <a:rPr lang="en-AU" smtClean="0"/>
              <a:t>‹#›</a:t>
            </a:fld>
            <a:endParaRPr lang="en-AU"/>
          </a:p>
        </p:txBody>
      </p:sp>
    </p:spTree>
    <p:extLst>
      <p:ext uri="{BB962C8B-B14F-4D97-AF65-F5344CB8AC3E}">
        <p14:creationId xmlns:p14="http://schemas.microsoft.com/office/powerpoint/2010/main" val="36972937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4860C-8F63-1297-A3E9-18787FC5166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ABFC0268-3354-195A-5014-E4C54BF6C13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269C930F-88D0-A8C7-38A9-AB34B2B71D4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5F10B8-C879-3D7D-A755-82BA76C7F3F3}"/>
              </a:ext>
            </a:extLst>
          </p:cNvPr>
          <p:cNvSpPr>
            <a:spLocks noGrp="1"/>
          </p:cNvSpPr>
          <p:nvPr>
            <p:ph type="dt" sz="half" idx="10"/>
          </p:nvPr>
        </p:nvSpPr>
        <p:spPr>
          <a:xfrm>
            <a:off x="838200" y="6356350"/>
            <a:ext cx="2743200" cy="365125"/>
          </a:xfrm>
          <a:prstGeom prst="rect">
            <a:avLst/>
          </a:prstGeom>
        </p:spPr>
        <p:txBody>
          <a:bodyPr/>
          <a:lstStyle/>
          <a:p>
            <a:fld id="{49B89840-3A53-43EB-9F3A-E5ADE2C49C66}" type="datetimeFigureOut">
              <a:rPr lang="en-AU" smtClean="0"/>
              <a:t>19/05/2026</a:t>
            </a:fld>
            <a:endParaRPr lang="en-AU"/>
          </a:p>
        </p:txBody>
      </p:sp>
      <p:sp>
        <p:nvSpPr>
          <p:cNvPr id="6" name="Footer Placeholder 5">
            <a:extLst>
              <a:ext uri="{FF2B5EF4-FFF2-40B4-BE49-F238E27FC236}">
                <a16:creationId xmlns:a16="http://schemas.microsoft.com/office/drawing/2014/main" id="{5A2B032D-16FC-A0E2-0620-C8D82ECA4833}"/>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7" name="Slide Number Placeholder 6">
            <a:extLst>
              <a:ext uri="{FF2B5EF4-FFF2-40B4-BE49-F238E27FC236}">
                <a16:creationId xmlns:a16="http://schemas.microsoft.com/office/drawing/2014/main" id="{7224D6EE-F003-9DE7-EB63-C45BEBA6BD91}"/>
              </a:ext>
            </a:extLst>
          </p:cNvPr>
          <p:cNvSpPr>
            <a:spLocks noGrp="1"/>
          </p:cNvSpPr>
          <p:nvPr>
            <p:ph type="sldNum" sz="quarter" idx="12"/>
          </p:nvPr>
        </p:nvSpPr>
        <p:spPr>
          <a:xfrm>
            <a:off x="8610600" y="6356350"/>
            <a:ext cx="2743200" cy="365125"/>
          </a:xfrm>
          <a:prstGeom prst="rect">
            <a:avLst/>
          </a:prstGeom>
        </p:spPr>
        <p:txBody>
          <a:bodyPr/>
          <a:lstStyle/>
          <a:p>
            <a:fld id="{624D7C4F-A64E-47B1-BA9A-7AB88458EF3F}" type="slidenum">
              <a:rPr lang="en-AU" smtClean="0"/>
              <a:t>‹#›</a:t>
            </a:fld>
            <a:endParaRPr lang="en-AU"/>
          </a:p>
        </p:txBody>
      </p:sp>
    </p:spTree>
    <p:extLst>
      <p:ext uri="{BB962C8B-B14F-4D97-AF65-F5344CB8AC3E}">
        <p14:creationId xmlns:p14="http://schemas.microsoft.com/office/powerpoint/2010/main" val="34040043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5FC78-23BC-74ED-2454-1932E940D6E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9ECC4BB9-995F-6E48-6FE9-A6DA0D8A5E3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D98D452-B492-1F3E-4EDB-494EE5BE5C08}"/>
              </a:ext>
            </a:extLst>
          </p:cNvPr>
          <p:cNvSpPr>
            <a:spLocks noGrp="1"/>
          </p:cNvSpPr>
          <p:nvPr>
            <p:ph type="dt" sz="half" idx="10"/>
          </p:nvPr>
        </p:nvSpPr>
        <p:spPr>
          <a:xfrm>
            <a:off x="838200" y="6356350"/>
            <a:ext cx="2743200" cy="365125"/>
          </a:xfrm>
          <a:prstGeom prst="rect">
            <a:avLst/>
          </a:prstGeom>
        </p:spPr>
        <p:txBody>
          <a:bodyPr/>
          <a:lstStyle/>
          <a:p>
            <a:fld id="{49B89840-3A53-43EB-9F3A-E5ADE2C49C66}" type="datetimeFigureOut">
              <a:rPr lang="en-AU" smtClean="0"/>
              <a:t>19/05/2026</a:t>
            </a:fld>
            <a:endParaRPr lang="en-AU"/>
          </a:p>
        </p:txBody>
      </p:sp>
      <p:sp>
        <p:nvSpPr>
          <p:cNvPr id="5" name="Footer Placeholder 4">
            <a:extLst>
              <a:ext uri="{FF2B5EF4-FFF2-40B4-BE49-F238E27FC236}">
                <a16:creationId xmlns:a16="http://schemas.microsoft.com/office/drawing/2014/main" id="{53F34018-ACEC-6A73-F8EE-D13C3F242FF3}"/>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a:extLst>
              <a:ext uri="{FF2B5EF4-FFF2-40B4-BE49-F238E27FC236}">
                <a16:creationId xmlns:a16="http://schemas.microsoft.com/office/drawing/2014/main" id="{90F15B3B-19AB-6E04-2CB6-043DF566BF07}"/>
              </a:ext>
            </a:extLst>
          </p:cNvPr>
          <p:cNvSpPr>
            <a:spLocks noGrp="1"/>
          </p:cNvSpPr>
          <p:nvPr>
            <p:ph type="sldNum" sz="quarter" idx="12"/>
          </p:nvPr>
        </p:nvSpPr>
        <p:spPr>
          <a:xfrm>
            <a:off x="8610600" y="6356350"/>
            <a:ext cx="2743200" cy="365125"/>
          </a:xfrm>
          <a:prstGeom prst="rect">
            <a:avLst/>
          </a:prstGeom>
        </p:spPr>
        <p:txBody>
          <a:bodyPr/>
          <a:lstStyle/>
          <a:p>
            <a:fld id="{624D7C4F-A64E-47B1-BA9A-7AB88458EF3F}" type="slidenum">
              <a:rPr lang="en-AU" smtClean="0"/>
              <a:t>‹#›</a:t>
            </a:fld>
            <a:endParaRPr lang="en-AU"/>
          </a:p>
        </p:txBody>
      </p:sp>
    </p:spTree>
    <p:extLst>
      <p:ext uri="{BB962C8B-B14F-4D97-AF65-F5344CB8AC3E}">
        <p14:creationId xmlns:p14="http://schemas.microsoft.com/office/powerpoint/2010/main" val="14271646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429FCF-4F8A-E379-71B8-87D51697A74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25CAAB0-514C-264D-C64F-BE850EFBC5E6}"/>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32CB989-7E47-D064-972C-BD22A92B76BA}"/>
              </a:ext>
            </a:extLst>
          </p:cNvPr>
          <p:cNvSpPr>
            <a:spLocks noGrp="1"/>
          </p:cNvSpPr>
          <p:nvPr>
            <p:ph type="dt" sz="half" idx="10"/>
          </p:nvPr>
        </p:nvSpPr>
        <p:spPr>
          <a:xfrm>
            <a:off x="838200" y="6356350"/>
            <a:ext cx="2743200" cy="365125"/>
          </a:xfrm>
          <a:prstGeom prst="rect">
            <a:avLst/>
          </a:prstGeom>
        </p:spPr>
        <p:txBody>
          <a:bodyPr/>
          <a:lstStyle/>
          <a:p>
            <a:fld id="{49B89840-3A53-43EB-9F3A-E5ADE2C49C66}" type="datetimeFigureOut">
              <a:rPr lang="en-AU" smtClean="0"/>
              <a:t>19/05/2026</a:t>
            </a:fld>
            <a:endParaRPr lang="en-AU"/>
          </a:p>
        </p:txBody>
      </p:sp>
      <p:sp>
        <p:nvSpPr>
          <p:cNvPr id="5" name="Footer Placeholder 4">
            <a:extLst>
              <a:ext uri="{FF2B5EF4-FFF2-40B4-BE49-F238E27FC236}">
                <a16:creationId xmlns:a16="http://schemas.microsoft.com/office/drawing/2014/main" id="{BF91050C-C9D5-2641-D625-C244FD464AC7}"/>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a:extLst>
              <a:ext uri="{FF2B5EF4-FFF2-40B4-BE49-F238E27FC236}">
                <a16:creationId xmlns:a16="http://schemas.microsoft.com/office/drawing/2014/main" id="{FB0C2D68-401A-E126-E5BC-4A1C14C9236A}"/>
              </a:ext>
            </a:extLst>
          </p:cNvPr>
          <p:cNvSpPr>
            <a:spLocks noGrp="1"/>
          </p:cNvSpPr>
          <p:nvPr>
            <p:ph type="sldNum" sz="quarter" idx="12"/>
          </p:nvPr>
        </p:nvSpPr>
        <p:spPr>
          <a:xfrm>
            <a:off x="8610600" y="6356350"/>
            <a:ext cx="2743200" cy="365125"/>
          </a:xfrm>
          <a:prstGeom prst="rect">
            <a:avLst/>
          </a:prstGeom>
        </p:spPr>
        <p:txBody>
          <a:bodyPr/>
          <a:lstStyle/>
          <a:p>
            <a:fld id="{624D7C4F-A64E-47B1-BA9A-7AB88458EF3F}" type="slidenum">
              <a:rPr lang="en-AU" smtClean="0"/>
              <a:t>‹#›</a:t>
            </a:fld>
            <a:endParaRPr lang="en-AU"/>
          </a:p>
        </p:txBody>
      </p:sp>
    </p:spTree>
    <p:extLst>
      <p:ext uri="{BB962C8B-B14F-4D97-AF65-F5344CB8AC3E}">
        <p14:creationId xmlns:p14="http://schemas.microsoft.com/office/powerpoint/2010/main" val="40368891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77FBC-8435-3C32-56BE-AC70F4E14F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6851092B-9147-61D8-85C0-5776F27D93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4DB7BFF0-AB1E-B674-9C25-D152311DB86B}"/>
              </a:ext>
            </a:extLst>
          </p:cNvPr>
          <p:cNvSpPr>
            <a:spLocks noGrp="1"/>
          </p:cNvSpPr>
          <p:nvPr>
            <p:ph type="dt" sz="half" idx="10"/>
          </p:nvPr>
        </p:nvSpPr>
        <p:spPr/>
        <p:txBody>
          <a:bodyPr/>
          <a:lstStyle/>
          <a:p>
            <a:fld id="{B53F68AF-08FE-47C6-9825-52118593AEC2}" type="datetimeFigureOut">
              <a:rPr lang="en-AU" smtClean="0"/>
              <a:t>19/05/2026</a:t>
            </a:fld>
            <a:endParaRPr lang="en-AU"/>
          </a:p>
        </p:txBody>
      </p:sp>
      <p:sp>
        <p:nvSpPr>
          <p:cNvPr id="5" name="Footer Placeholder 4">
            <a:extLst>
              <a:ext uri="{FF2B5EF4-FFF2-40B4-BE49-F238E27FC236}">
                <a16:creationId xmlns:a16="http://schemas.microsoft.com/office/drawing/2014/main" id="{1FB648C3-DD14-E54D-84D9-D0C3E4AD550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56613EA-2E8B-BBC6-E0F7-F8F10F19B461}"/>
              </a:ext>
            </a:extLst>
          </p:cNvPr>
          <p:cNvSpPr>
            <a:spLocks noGrp="1"/>
          </p:cNvSpPr>
          <p:nvPr>
            <p:ph type="sldNum" sz="quarter" idx="12"/>
          </p:nvPr>
        </p:nvSpPr>
        <p:spPr/>
        <p:txBody>
          <a:bodyPr/>
          <a:lstStyle/>
          <a:p>
            <a:fld id="{0C54EFAF-3569-4B6B-A1AA-E3D7E521D6A8}" type="slidenum">
              <a:rPr lang="en-AU" smtClean="0"/>
              <a:t>‹#›</a:t>
            </a:fld>
            <a:endParaRPr lang="en-AU"/>
          </a:p>
        </p:txBody>
      </p:sp>
    </p:spTree>
    <p:extLst>
      <p:ext uri="{BB962C8B-B14F-4D97-AF65-F5344CB8AC3E}">
        <p14:creationId xmlns:p14="http://schemas.microsoft.com/office/powerpoint/2010/main" val="6777249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6F687-034F-566F-CF28-A9F4DF96EB0F}"/>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DE34D057-0FFD-D51C-3259-F4EB98AE8ED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24D8D7E-FD19-8230-5925-BFCD47242860}"/>
              </a:ext>
            </a:extLst>
          </p:cNvPr>
          <p:cNvSpPr>
            <a:spLocks noGrp="1"/>
          </p:cNvSpPr>
          <p:nvPr>
            <p:ph type="dt" sz="half" idx="10"/>
          </p:nvPr>
        </p:nvSpPr>
        <p:spPr/>
        <p:txBody>
          <a:bodyPr/>
          <a:lstStyle/>
          <a:p>
            <a:fld id="{B53F68AF-08FE-47C6-9825-52118593AEC2}" type="datetimeFigureOut">
              <a:rPr lang="en-AU" smtClean="0"/>
              <a:t>19/05/2026</a:t>
            </a:fld>
            <a:endParaRPr lang="en-AU"/>
          </a:p>
        </p:txBody>
      </p:sp>
      <p:sp>
        <p:nvSpPr>
          <p:cNvPr id="5" name="Footer Placeholder 4">
            <a:extLst>
              <a:ext uri="{FF2B5EF4-FFF2-40B4-BE49-F238E27FC236}">
                <a16:creationId xmlns:a16="http://schemas.microsoft.com/office/drawing/2014/main" id="{468F8AEC-46F3-14B3-7039-DDAF3C988D0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AB303B5-0853-000E-C70C-2154FCD9115F}"/>
              </a:ext>
            </a:extLst>
          </p:cNvPr>
          <p:cNvSpPr>
            <a:spLocks noGrp="1"/>
          </p:cNvSpPr>
          <p:nvPr>
            <p:ph type="sldNum" sz="quarter" idx="12"/>
          </p:nvPr>
        </p:nvSpPr>
        <p:spPr/>
        <p:txBody>
          <a:bodyPr/>
          <a:lstStyle/>
          <a:p>
            <a:fld id="{0C54EFAF-3569-4B6B-A1AA-E3D7E521D6A8}" type="slidenum">
              <a:rPr lang="en-AU" smtClean="0"/>
              <a:t>‹#›</a:t>
            </a:fld>
            <a:endParaRPr lang="en-AU"/>
          </a:p>
        </p:txBody>
      </p:sp>
    </p:spTree>
    <p:extLst>
      <p:ext uri="{BB962C8B-B14F-4D97-AF65-F5344CB8AC3E}">
        <p14:creationId xmlns:p14="http://schemas.microsoft.com/office/powerpoint/2010/main" val="41516470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53C16-ED3D-45ED-CA9E-85A8EF58B4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AEBB062D-7E34-A2EC-883E-47BCC13D278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DB3A89-9960-5794-3ADA-094BCBAF1CFF}"/>
              </a:ext>
            </a:extLst>
          </p:cNvPr>
          <p:cNvSpPr>
            <a:spLocks noGrp="1"/>
          </p:cNvSpPr>
          <p:nvPr>
            <p:ph type="dt" sz="half" idx="10"/>
          </p:nvPr>
        </p:nvSpPr>
        <p:spPr/>
        <p:txBody>
          <a:bodyPr/>
          <a:lstStyle/>
          <a:p>
            <a:fld id="{B53F68AF-08FE-47C6-9825-52118593AEC2}" type="datetimeFigureOut">
              <a:rPr lang="en-AU" smtClean="0"/>
              <a:t>19/05/2026</a:t>
            </a:fld>
            <a:endParaRPr lang="en-AU"/>
          </a:p>
        </p:txBody>
      </p:sp>
      <p:sp>
        <p:nvSpPr>
          <p:cNvPr id="5" name="Footer Placeholder 4">
            <a:extLst>
              <a:ext uri="{FF2B5EF4-FFF2-40B4-BE49-F238E27FC236}">
                <a16:creationId xmlns:a16="http://schemas.microsoft.com/office/drawing/2014/main" id="{7F637746-775D-4D76-798E-4C64E1436EC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4940FCC-94F3-D0D6-6430-1A495D06F8FC}"/>
              </a:ext>
            </a:extLst>
          </p:cNvPr>
          <p:cNvSpPr>
            <a:spLocks noGrp="1"/>
          </p:cNvSpPr>
          <p:nvPr>
            <p:ph type="sldNum" sz="quarter" idx="12"/>
          </p:nvPr>
        </p:nvSpPr>
        <p:spPr/>
        <p:txBody>
          <a:bodyPr/>
          <a:lstStyle/>
          <a:p>
            <a:fld id="{0C54EFAF-3569-4B6B-A1AA-E3D7E521D6A8}" type="slidenum">
              <a:rPr lang="en-AU" smtClean="0"/>
              <a:t>‹#›</a:t>
            </a:fld>
            <a:endParaRPr lang="en-AU"/>
          </a:p>
        </p:txBody>
      </p:sp>
    </p:spTree>
    <p:extLst>
      <p:ext uri="{BB962C8B-B14F-4D97-AF65-F5344CB8AC3E}">
        <p14:creationId xmlns:p14="http://schemas.microsoft.com/office/powerpoint/2010/main" val="18233133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0BCC7-9FA6-1C79-DCE2-079C299BA407}"/>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517B624-1784-3AF2-9B45-6F57422480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23D5AD6C-B9DE-E2FA-3A99-6514F27D6A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7AE96564-B4FC-3FFA-0DCB-F39A99A265CD}"/>
              </a:ext>
            </a:extLst>
          </p:cNvPr>
          <p:cNvSpPr>
            <a:spLocks noGrp="1"/>
          </p:cNvSpPr>
          <p:nvPr>
            <p:ph type="dt" sz="half" idx="10"/>
          </p:nvPr>
        </p:nvSpPr>
        <p:spPr/>
        <p:txBody>
          <a:bodyPr/>
          <a:lstStyle/>
          <a:p>
            <a:fld id="{B53F68AF-08FE-47C6-9825-52118593AEC2}" type="datetimeFigureOut">
              <a:rPr lang="en-AU" smtClean="0"/>
              <a:t>19/05/2026</a:t>
            </a:fld>
            <a:endParaRPr lang="en-AU"/>
          </a:p>
        </p:txBody>
      </p:sp>
      <p:sp>
        <p:nvSpPr>
          <p:cNvPr id="6" name="Footer Placeholder 5">
            <a:extLst>
              <a:ext uri="{FF2B5EF4-FFF2-40B4-BE49-F238E27FC236}">
                <a16:creationId xmlns:a16="http://schemas.microsoft.com/office/drawing/2014/main" id="{2CC92381-A17D-AF65-6715-1D582D3F8EE2}"/>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1B8AC466-31D7-77EB-68C8-22B7F9CEF153}"/>
              </a:ext>
            </a:extLst>
          </p:cNvPr>
          <p:cNvSpPr>
            <a:spLocks noGrp="1"/>
          </p:cNvSpPr>
          <p:nvPr>
            <p:ph type="sldNum" sz="quarter" idx="12"/>
          </p:nvPr>
        </p:nvSpPr>
        <p:spPr/>
        <p:txBody>
          <a:bodyPr/>
          <a:lstStyle/>
          <a:p>
            <a:fld id="{0C54EFAF-3569-4B6B-A1AA-E3D7E521D6A8}" type="slidenum">
              <a:rPr lang="en-AU" smtClean="0"/>
              <a:t>‹#›</a:t>
            </a:fld>
            <a:endParaRPr lang="en-AU"/>
          </a:p>
        </p:txBody>
      </p:sp>
    </p:spTree>
    <p:extLst>
      <p:ext uri="{BB962C8B-B14F-4D97-AF65-F5344CB8AC3E}">
        <p14:creationId xmlns:p14="http://schemas.microsoft.com/office/powerpoint/2010/main" val="3479241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6 - Blank with motif">
  <p:cSld name="36 - Blank with motif">
    <p:spTree>
      <p:nvGrpSpPr>
        <p:cNvPr id="1" name="Shape 27"/>
        <p:cNvGrpSpPr/>
        <p:nvPr/>
      </p:nvGrpSpPr>
      <p:grpSpPr>
        <a:xfrm>
          <a:off x="0" y="0"/>
          <a:ext cx="0" cy="0"/>
          <a:chOff x="0" y="0"/>
          <a:chExt cx="0" cy="0"/>
        </a:xfrm>
      </p:grpSpPr>
      <p:pic>
        <p:nvPicPr>
          <p:cNvPr id="28" name="Google Shape;28;p27"/>
          <p:cNvPicPr preferRelativeResize="0"/>
          <p:nvPr/>
        </p:nvPicPr>
        <p:blipFill rotWithShape="1">
          <a:blip r:embed="rId2" cstate="email">
            <a:alphaModFix/>
            <a:extLst>
              <a:ext uri="{28A0092B-C50C-407E-A947-70E740481C1C}">
                <a14:useLocalDpi xmlns:a14="http://schemas.microsoft.com/office/drawing/2010/main"/>
              </a:ext>
            </a:extLst>
          </a:blip>
          <a:srcRect l="149" r="149"/>
          <a:stretch/>
        </p:blipFill>
        <p:spPr>
          <a:xfrm>
            <a:off x="-7540" y="6557071"/>
            <a:ext cx="12207083" cy="233145"/>
          </a:xfrm>
          <a:prstGeom prst="rect">
            <a:avLst/>
          </a:prstGeom>
          <a:noFill/>
          <a:ln>
            <a:noFill/>
          </a:ln>
        </p:spPr>
      </p:pic>
      <p:pic>
        <p:nvPicPr>
          <p:cNvPr id="29" name="Google Shape;29;p27"/>
          <p:cNvPicPr preferRelativeResize="0"/>
          <p:nvPr/>
        </p:nvPicPr>
        <p:blipFill rotWithShape="1">
          <a:blip r:embed="rId3" cstate="email">
            <a:alphaModFix/>
            <a:extLst>
              <a:ext uri="{28A0092B-C50C-407E-A947-70E740481C1C}">
                <a14:useLocalDpi xmlns:a14="http://schemas.microsoft.com/office/drawing/2010/main"/>
              </a:ext>
            </a:extLst>
          </a:blip>
          <a:srcRect r="67420"/>
          <a:stretch/>
        </p:blipFill>
        <p:spPr>
          <a:xfrm>
            <a:off x="11897934" y="54184"/>
            <a:ext cx="240299" cy="249501"/>
          </a:xfrm>
          <a:prstGeom prst="rect">
            <a:avLst/>
          </a:prstGeom>
          <a:noFill/>
          <a:ln>
            <a:noFill/>
          </a:ln>
        </p:spPr>
      </p:pic>
      <p:pic>
        <p:nvPicPr>
          <p:cNvPr id="30" name="Google Shape;30;p27" descr="A pair of paintings with feet and circles&#10;&#10;AI-generated content may be incorrect."/>
          <p:cNvPicPr preferRelativeResize="0"/>
          <p:nvPr/>
        </p:nvPicPr>
        <p:blipFill rotWithShape="1">
          <a:blip r:embed="rId4" cstate="email">
            <a:alphaModFix amt="5000"/>
            <a:extLst>
              <a:ext uri="{28A0092B-C50C-407E-A947-70E740481C1C}">
                <a14:useLocalDpi xmlns:a14="http://schemas.microsoft.com/office/drawing/2010/main"/>
              </a:ext>
            </a:extLst>
          </a:blip>
          <a:srcRect/>
          <a:stretch/>
        </p:blipFill>
        <p:spPr>
          <a:xfrm>
            <a:off x="-7540" y="0"/>
            <a:ext cx="7131820" cy="6858000"/>
          </a:xfrm>
          <a:prstGeom prst="rect">
            <a:avLst/>
          </a:prstGeom>
          <a:noFill/>
          <a:ln>
            <a:noFill/>
          </a:ln>
        </p:spPr>
      </p:pic>
      <p:pic>
        <p:nvPicPr>
          <p:cNvPr id="31" name="Google Shape;31;p27"/>
          <p:cNvPicPr preferRelativeResize="0"/>
          <p:nvPr/>
        </p:nvPicPr>
        <p:blipFill rotWithShape="1">
          <a:blip r:embed="rId5">
            <a:alphaModFix/>
          </a:blip>
          <a:srcRect/>
          <a:stretch/>
        </p:blipFill>
        <p:spPr>
          <a:xfrm>
            <a:off x="7124280" y="23337"/>
            <a:ext cx="5058481" cy="6811326"/>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5AB41-DF3D-C0B9-073E-0F915B6CED48}"/>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859A871-8CFB-0E99-DA62-4B7A125773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F92317-0F51-9116-8BF6-A23B46ACFF8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A1C8679B-E6FD-16D8-9969-3717EB8950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ED9F42-C2F7-A9A3-CDC5-C7AE534B6AE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5B27F2DC-F380-BA7E-6D0B-F66F4492AE59}"/>
              </a:ext>
            </a:extLst>
          </p:cNvPr>
          <p:cNvSpPr>
            <a:spLocks noGrp="1"/>
          </p:cNvSpPr>
          <p:nvPr>
            <p:ph type="dt" sz="half" idx="10"/>
          </p:nvPr>
        </p:nvSpPr>
        <p:spPr/>
        <p:txBody>
          <a:bodyPr/>
          <a:lstStyle/>
          <a:p>
            <a:fld id="{B53F68AF-08FE-47C6-9825-52118593AEC2}" type="datetimeFigureOut">
              <a:rPr lang="en-AU" smtClean="0"/>
              <a:t>19/05/2026</a:t>
            </a:fld>
            <a:endParaRPr lang="en-AU"/>
          </a:p>
        </p:txBody>
      </p:sp>
      <p:sp>
        <p:nvSpPr>
          <p:cNvPr id="8" name="Footer Placeholder 7">
            <a:extLst>
              <a:ext uri="{FF2B5EF4-FFF2-40B4-BE49-F238E27FC236}">
                <a16:creationId xmlns:a16="http://schemas.microsoft.com/office/drawing/2014/main" id="{D6996C77-112C-5C70-4DED-EC3030377520}"/>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F2BC24AF-D672-8121-6EB7-D5FFD6996E3E}"/>
              </a:ext>
            </a:extLst>
          </p:cNvPr>
          <p:cNvSpPr>
            <a:spLocks noGrp="1"/>
          </p:cNvSpPr>
          <p:nvPr>
            <p:ph type="sldNum" sz="quarter" idx="12"/>
          </p:nvPr>
        </p:nvSpPr>
        <p:spPr/>
        <p:txBody>
          <a:bodyPr/>
          <a:lstStyle/>
          <a:p>
            <a:fld id="{0C54EFAF-3569-4B6B-A1AA-E3D7E521D6A8}" type="slidenum">
              <a:rPr lang="en-AU" smtClean="0"/>
              <a:t>‹#›</a:t>
            </a:fld>
            <a:endParaRPr lang="en-AU"/>
          </a:p>
        </p:txBody>
      </p:sp>
    </p:spTree>
    <p:extLst>
      <p:ext uri="{BB962C8B-B14F-4D97-AF65-F5344CB8AC3E}">
        <p14:creationId xmlns:p14="http://schemas.microsoft.com/office/powerpoint/2010/main" val="18817871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220BD-4C91-60DF-F1C4-A6027A6C89A0}"/>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171E05CB-F26D-08C5-2F50-FBBDE1AEB34B}"/>
              </a:ext>
            </a:extLst>
          </p:cNvPr>
          <p:cNvSpPr>
            <a:spLocks noGrp="1"/>
          </p:cNvSpPr>
          <p:nvPr>
            <p:ph type="dt" sz="half" idx="10"/>
          </p:nvPr>
        </p:nvSpPr>
        <p:spPr/>
        <p:txBody>
          <a:bodyPr/>
          <a:lstStyle/>
          <a:p>
            <a:fld id="{B53F68AF-08FE-47C6-9825-52118593AEC2}" type="datetimeFigureOut">
              <a:rPr lang="en-AU" smtClean="0"/>
              <a:t>19/05/2026</a:t>
            </a:fld>
            <a:endParaRPr lang="en-AU"/>
          </a:p>
        </p:txBody>
      </p:sp>
      <p:sp>
        <p:nvSpPr>
          <p:cNvPr id="4" name="Footer Placeholder 3">
            <a:extLst>
              <a:ext uri="{FF2B5EF4-FFF2-40B4-BE49-F238E27FC236}">
                <a16:creationId xmlns:a16="http://schemas.microsoft.com/office/drawing/2014/main" id="{8831BFFA-710E-DCCA-9EEA-10B3B8E7F9A1}"/>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6AF86365-88D0-4E9B-091F-AEEB8717CC3C}"/>
              </a:ext>
            </a:extLst>
          </p:cNvPr>
          <p:cNvSpPr>
            <a:spLocks noGrp="1"/>
          </p:cNvSpPr>
          <p:nvPr>
            <p:ph type="sldNum" sz="quarter" idx="12"/>
          </p:nvPr>
        </p:nvSpPr>
        <p:spPr/>
        <p:txBody>
          <a:bodyPr/>
          <a:lstStyle/>
          <a:p>
            <a:fld id="{0C54EFAF-3569-4B6B-A1AA-E3D7E521D6A8}" type="slidenum">
              <a:rPr lang="en-AU" smtClean="0"/>
              <a:t>‹#›</a:t>
            </a:fld>
            <a:endParaRPr lang="en-AU"/>
          </a:p>
        </p:txBody>
      </p:sp>
    </p:spTree>
    <p:extLst>
      <p:ext uri="{BB962C8B-B14F-4D97-AF65-F5344CB8AC3E}">
        <p14:creationId xmlns:p14="http://schemas.microsoft.com/office/powerpoint/2010/main" val="10146841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8A48BB-3F26-13AB-9833-50348A3E3883}"/>
              </a:ext>
            </a:extLst>
          </p:cNvPr>
          <p:cNvSpPr>
            <a:spLocks noGrp="1"/>
          </p:cNvSpPr>
          <p:nvPr>
            <p:ph type="dt" sz="half" idx="10"/>
          </p:nvPr>
        </p:nvSpPr>
        <p:spPr/>
        <p:txBody>
          <a:bodyPr/>
          <a:lstStyle/>
          <a:p>
            <a:fld id="{B53F68AF-08FE-47C6-9825-52118593AEC2}" type="datetimeFigureOut">
              <a:rPr lang="en-AU" smtClean="0"/>
              <a:t>19/05/2026</a:t>
            </a:fld>
            <a:endParaRPr lang="en-AU"/>
          </a:p>
        </p:txBody>
      </p:sp>
      <p:sp>
        <p:nvSpPr>
          <p:cNvPr id="3" name="Footer Placeholder 2">
            <a:extLst>
              <a:ext uri="{FF2B5EF4-FFF2-40B4-BE49-F238E27FC236}">
                <a16:creationId xmlns:a16="http://schemas.microsoft.com/office/drawing/2014/main" id="{DEA6467F-878E-6E75-E0E2-6D71F00ACB51}"/>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DA163398-7234-FDA2-D541-8AD9D253C186}"/>
              </a:ext>
            </a:extLst>
          </p:cNvPr>
          <p:cNvSpPr>
            <a:spLocks noGrp="1"/>
          </p:cNvSpPr>
          <p:nvPr>
            <p:ph type="sldNum" sz="quarter" idx="12"/>
          </p:nvPr>
        </p:nvSpPr>
        <p:spPr/>
        <p:txBody>
          <a:bodyPr/>
          <a:lstStyle/>
          <a:p>
            <a:fld id="{0C54EFAF-3569-4B6B-A1AA-E3D7E521D6A8}" type="slidenum">
              <a:rPr lang="en-AU" smtClean="0"/>
              <a:t>‹#›</a:t>
            </a:fld>
            <a:endParaRPr lang="en-AU"/>
          </a:p>
        </p:txBody>
      </p:sp>
    </p:spTree>
    <p:extLst>
      <p:ext uri="{BB962C8B-B14F-4D97-AF65-F5344CB8AC3E}">
        <p14:creationId xmlns:p14="http://schemas.microsoft.com/office/powerpoint/2010/main" val="17307281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7B499-DAED-AC8E-3F1E-3C2CB516EB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B9E9DFF7-A3C5-3A14-CEAE-B006C714B0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0F901FA5-85C8-56D2-98B5-45647EAE26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97E7C5-797A-08AE-C12E-737827822A24}"/>
              </a:ext>
            </a:extLst>
          </p:cNvPr>
          <p:cNvSpPr>
            <a:spLocks noGrp="1"/>
          </p:cNvSpPr>
          <p:nvPr>
            <p:ph type="dt" sz="half" idx="10"/>
          </p:nvPr>
        </p:nvSpPr>
        <p:spPr/>
        <p:txBody>
          <a:bodyPr/>
          <a:lstStyle/>
          <a:p>
            <a:fld id="{B53F68AF-08FE-47C6-9825-52118593AEC2}" type="datetimeFigureOut">
              <a:rPr lang="en-AU" smtClean="0"/>
              <a:t>19/05/2026</a:t>
            </a:fld>
            <a:endParaRPr lang="en-AU"/>
          </a:p>
        </p:txBody>
      </p:sp>
      <p:sp>
        <p:nvSpPr>
          <p:cNvPr id="6" name="Footer Placeholder 5">
            <a:extLst>
              <a:ext uri="{FF2B5EF4-FFF2-40B4-BE49-F238E27FC236}">
                <a16:creationId xmlns:a16="http://schemas.microsoft.com/office/drawing/2014/main" id="{DACB3E30-F201-4F14-8CB0-F9B91309EF5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AB1669FC-B75E-6B54-585E-7F82EC89BD53}"/>
              </a:ext>
            </a:extLst>
          </p:cNvPr>
          <p:cNvSpPr>
            <a:spLocks noGrp="1"/>
          </p:cNvSpPr>
          <p:nvPr>
            <p:ph type="sldNum" sz="quarter" idx="12"/>
          </p:nvPr>
        </p:nvSpPr>
        <p:spPr/>
        <p:txBody>
          <a:bodyPr/>
          <a:lstStyle/>
          <a:p>
            <a:fld id="{0C54EFAF-3569-4B6B-A1AA-E3D7E521D6A8}" type="slidenum">
              <a:rPr lang="en-AU" smtClean="0"/>
              <a:t>‹#›</a:t>
            </a:fld>
            <a:endParaRPr lang="en-AU"/>
          </a:p>
        </p:txBody>
      </p:sp>
    </p:spTree>
    <p:extLst>
      <p:ext uri="{BB962C8B-B14F-4D97-AF65-F5344CB8AC3E}">
        <p14:creationId xmlns:p14="http://schemas.microsoft.com/office/powerpoint/2010/main" val="16415437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20C34-7751-C463-91F3-1CE0731F75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A7528E5A-CDD9-F74E-61E4-766F4F5AD4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07143E9D-26CB-8329-74F1-84ABF9B0F6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9DBFA1-B409-B319-6E49-7CE683721C0F}"/>
              </a:ext>
            </a:extLst>
          </p:cNvPr>
          <p:cNvSpPr>
            <a:spLocks noGrp="1"/>
          </p:cNvSpPr>
          <p:nvPr>
            <p:ph type="dt" sz="half" idx="10"/>
          </p:nvPr>
        </p:nvSpPr>
        <p:spPr/>
        <p:txBody>
          <a:bodyPr/>
          <a:lstStyle/>
          <a:p>
            <a:fld id="{B53F68AF-08FE-47C6-9825-52118593AEC2}" type="datetimeFigureOut">
              <a:rPr lang="en-AU" smtClean="0"/>
              <a:t>19/05/2026</a:t>
            </a:fld>
            <a:endParaRPr lang="en-AU"/>
          </a:p>
        </p:txBody>
      </p:sp>
      <p:sp>
        <p:nvSpPr>
          <p:cNvPr id="6" name="Footer Placeholder 5">
            <a:extLst>
              <a:ext uri="{FF2B5EF4-FFF2-40B4-BE49-F238E27FC236}">
                <a16:creationId xmlns:a16="http://schemas.microsoft.com/office/drawing/2014/main" id="{2448D7EF-358F-378F-1DD3-F9A342ED7926}"/>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2A480772-70A0-EB8A-CA25-581D4F1C959A}"/>
              </a:ext>
            </a:extLst>
          </p:cNvPr>
          <p:cNvSpPr>
            <a:spLocks noGrp="1"/>
          </p:cNvSpPr>
          <p:nvPr>
            <p:ph type="sldNum" sz="quarter" idx="12"/>
          </p:nvPr>
        </p:nvSpPr>
        <p:spPr/>
        <p:txBody>
          <a:bodyPr/>
          <a:lstStyle/>
          <a:p>
            <a:fld id="{0C54EFAF-3569-4B6B-A1AA-E3D7E521D6A8}" type="slidenum">
              <a:rPr lang="en-AU" smtClean="0"/>
              <a:t>‹#›</a:t>
            </a:fld>
            <a:endParaRPr lang="en-AU"/>
          </a:p>
        </p:txBody>
      </p:sp>
    </p:spTree>
    <p:extLst>
      <p:ext uri="{BB962C8B-B14F-4D97-AF65-F5344CB8AC3E}">
        <p14:creationId xmlns:p14="http://schemas.microsoft.com/office/powerpoint/2010/main" val="13635288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7BC69-6EB1-9ACA-6740-E2B826E9D464}"/>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C5AA2A1-1EAF-A508-2387-A3442990E5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F70B91F-9AF4-041C-EAEB-5ECFCEB6499D}"/>
              </a:ext>
            </a:extLst>
          </p:cNvPr>
          <p:cNvSpPr>
            <a:spLocks noGrp="1"/>
          </p:cNvSpPr>
          <p:nvPr>
            <p:ph type="dt" sz="half" idx="10"/>
          </p:nvPr>
        </p:nvSpPr>
        <p:spPr/>
        <p:txBody>
          <a:bodyPr/>
          <a:lstStyle/>
          <a:p>
            <a:fld id="{B53F68AF-08FE-47C6-9825-52118593AEC2}" type="datetimeFigureOut">
              <a:rPr lang="en-AU" smtClean="0"/>
              <a:t>19/05/2026</a:t>
            </a:fld>
            <a:endParaRPr lang="en-AU"/>
          </a:p>
        </p:txBody>
      </p:sp>
      <p:sp>
        <p:nvSpPr>
          <p:cNvPr id="5" name="Footer Placeholder 4">
            <a:extLst>
              <a:ext uri="{FF2B5EF4-FFF2-40B4-BE49-F238E27FC236}">
                <a16:creationId xmlns:a16="http://schemas.microsoft.com/office/drawing/2014/main" id="{C9EED3DB-1C1D-FACA-2FE1-29C525CA639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EF3A7B1-6E8E-E327-D07F-D6C3989DBC41}"/>
              </a:ext>
            </a:extLst>
          </p:cNvPr>
          <p:cNvSpPr>
            <a:spLocks noGrp="1"/>
          </p:cNvSpPr>
          <p:nvPr>
            <p:ph type="sldNum" sz="quarter" idx="12"/>
          </p:nvPr>
        </p:nvSpPr>
        <p:spPr/>
        <p:txBody>
          <a:bodyPr/>
          <a:lstStyle/>
          <a:p>
            <a:fld id="{0C54EFAF-3569-4B6B-A1AA-E3D7E521D6A8}" type="slidenum">
              <a:rPr lang="en-AU" smtClean="0"/>
              <a:t>‹#›</a:t>
            </a:fld>
            <a:endParaRPr lang="en-AU"/>
          </a:p>
        </p:txBody>
      </p:sp>
    </p:spTree>
    <p:extLst>
      <p:ext uri="{BB962C8B-B14F-4D97-AF65-F5344CB8AC3E}">
        <p14:creationId xmlns:p14="http://schemas.microsoft.com/office/powerpoint/2010/main" val="32154896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10D726-615D-7AD7-A948-C4A0E4E8AFB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6FCBF6B-DA05-6464-5BC0-47F9F60281A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F1D9470-F443-D81C-9465-E72FFCE867BC}"/>
              </a:ext>
            </a:extLst>
          </p:cNvPr>
          <p:cNvSpPr>
            <a:spLocks noGrp="1"/>
          </p:cNvSpPr>
          <p:nvPr>
            <p:ph type="dt" sz="half" idx="10"/>
          </p:nvPr>
        </p:nvSpPr>
        <p:spPr/>
        <p:txBody>
          <a:bodyPr/>
          <a:lstStyle/>
          <a:p>
            <a:fld id="{B53F68AF-08FE-47C6-9825-52118593AEC2}" type="datetimeFigureOut">
              <a:rPr lang="en-AU" smtClean="0"/>
              <a:t>19/05/2026</a:t>
            </a:fld>
            <a:endParaRPr lang="en-AU"/>
          </a:p>
        </p:txBody>
      </p:sp>
      <p:sp>
        <p:nvSpPr>
          <p:cNvPr id="5" name="Footer Placeholder 4">
            <a:extLst>
              <a:ext uri="{FF2B5EF4-FFF2-40B4-BE49-F238E27FC236}">
                <a16:creationId xmlns:a16="http://schemas.microsoft.com/office/drawing/2014/main" id="{5FD78867-705C-48A3-892D-E324A4AA585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DF4B006-CCA6-35D9-5DD0-A1F839F9FE3C}"/>
              </a:ext>
            </a:extLst>
          </p:cNvPr>
          <p:cNvSpPr>
            <a:spLocks noGrp="1"/>
          </p:cNvSpPr>
          <p:nvPr>
            <p:ph type="sldNum" sz="quarter" idx="12"/>
          </p:nvPr>
        </p:nvSpPr>
        <p:spPr/>
        <p:txBody>
          <a:bodyPr/>
          <a:lstStyle/>
          <a:p>
            <a:fld id="{0C54EFAF-3569-4B6B-A1AA-E3D7E521D6A8}" type="slidenum">
              <a:rPr lang="en-AU" smtClean="0"/>
              <a:t>‹#›</a:t>
            </a:fld>
            <a:endParaRPr lang="en-AU"/>
          </a:p>
        </p:txBody>
      </p:sp>
    </p:spTree>
    <p:extLst>
      <p:ext uri="{BB962C8B-B14F-4D97-AF65-F5344CB8AC3E}">
        <p14:creationId xmlns:p14="http://schemas.microsoft.com/office/powerpoint/2010/main" val="907823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2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35" name="Google Shape;3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3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3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3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3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
        <p:cNvGrpSpPr/>
        <p:nvPr/>
      </p:nvGrpSpPr>
      <p:grpSpPr>
        <a:xfrm>
          <a:off x="0" y="0"/>
          <a:ext cx="0" cy="0"/>
          <a:chOff x="0" y="0"/>
          <a:chExt cx="0" cy="0"/>
        </a:xfrm>
      </p:grpSpPr>
      <p:sp>
        <p:nvSpPr>
          <p:cNvPr id="60" name="Google Shape;60;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3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6" name="Google Shape;66;p3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7.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AU"/>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Two pieces of art with a pattern of dots and feet&#10;&#10;AI-generated content may be incorrect.">
            <a:extLst>
              <a:ext uri="{FF2B5EF4-FFF2-40B4-BE49-F238E27FC236}">
                <a16:creationId xmlns:a16="http://schemas.microsoft.com/office/drawing/2014/main" id="{41EBAE56-AAD3-BFC2-7D6C-4D804D82B504}"/>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0"/>
            <a:ext cx="7131820" cy="6858000"/>
          </a:xfrm>
          <a:prstGeom prst="rect">
            <a:avLst/>
          </a:prstGeom>
        </p:spPr>
      </p:pic>
      <p:sp>
        <p:nvSpPr>
          <p:cNvPr id="10" name="Rectangle 9">
            <a:extLst>
              <a:ext uri="{FF2B5EF4-FFF2-40B4-BE49-F238E27FC236}">
                <a16:creationId xmlns:a16="http://schemas.microsoft.com/office/drawing/2014/main" id="{C7101483-6367-F381-FC5A-C91AF54902C8}"/>
              </a:ext>
            </a:extLst>
          </p:cNvPr>
          <p:cNvSpPr/>
          <p:nvPr userDrawn="1"/>
        </p:nvSpPr>
        <p:spPr>
          <a:xfrm>
            <a:off x="7131820" y="0"/>
            <a:ext cx="5060180" cy="6858000"/>
          </a:xfrm>
          <a:prstGeom prst="rect">
            <a:avLst/>
          </a:prstGeom>
          <a:solidFill>
            <a:srgbClr val="F0D9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a:extLst>
              <a:ext uri="{FF2B5EF4-FFF2-40B4-BE49-F238E27FC236}">
                <a16:creationId xmlns:a16="http://schemas.microsoft.com/office/drawing/2014/main" id="{380A6B1E-9BB8-68F7-B524-7F4BDFC69B34}"/>
              </a:ext>
            </a:extLst>
          </p:cNvPr>
          <p:cNvSpPr txBox="1"/>
          <p:nvPr userDrawn="1"/>
        </p:nvSpPr>
        <p:spPr>
          <a:xfrm>
            <a:off x="7517125" y="2891834"/>
            <a:ext cx="4289570" cy="646331"/>
          </a:xfrm>
          <a:prstGeom prst="rect">
            <a:avLst/>
          </a:prstGeom>
          <a:solidFill>
            <a:srgbClr val="F0D9C0"/>
          </a:solidFill>
        </p:spPr>
        <p:txBody>
          <a:bodyPr wrap="square" rtlCol="0">
            <a:spAutoFit/>
          </a:bodyPr>
          <a:lstStyle/>
          <a:p>
            <a:pPr algn="ctr"/>
            <a:r>
              <a:rPr lang="en-US" sz="3600" b="1"/>
              <a:t>Gout management </a:t>
            </a:r>
            <a:endParaRPr lang="en-AU" sz="3600" b="1"/>
          </a:p>
        </p:txBody>
      </p:sp>
      <p:sp>
        <p:nvSpPr>
          <p:cNvPr id="11" name="Rectangle 10">
            <a:extLst>
              <a:ext uri="{FF2B5EF4-FFF2-40B4-BE49-F238E27FC236}">
                <a16:creationId xmlns:a16="http://schemas.microsoft.com/office/drawing/2014/main" id="{6C71C8E6-B0E6-0D3C-3909-A4DA24E58D45}"/>
              </a:ext>
            </a:extLst>
          </p:cNvPr>
          <p:cNvSpPr/>
          <p:nvPr userDrawn="1"/>
        </p:nvSpPr>
        <p:spPr>
          <a:xfrm>
            <a:off x="0" y="0"/>
            <a:ext cx="12192000" cy="58723"/>
          </a:xfrm>
          <a:prstGeom prst="rect">
            <a:avLst/>
          </a:prstGeom>
          <a:solidFill>
            <a:srgbClr val="7D0026"/>
          </a:solidFill>
          <a:ln>
            <a:solidFill>
              <a:srgbClr val="7D00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8C37BB72-2630-93EB-439A-7A8E5F2CBF85}"/>
              </a:ext>
            </a:extLst>
          </p:cNvPr>
          <p:cNvSpPr/>
          <p:nvPr userDrawn="1"/>
        </p:nvSpPr>
        <p:spPr>
          <a:xfrm>
            <a:off x="0" y="6799277"/>
            <a:ext cx="12192000" cy="58723"/>
          </a:xfrm>
          <a:prstGeom prst="rect">
            <a:avLst/>
          </a:prstGeom>
          <a:solidFill>
            <a:srgbClr val="7D0026"/>
          </a:solidFill>
          <a:ln>
            <a:solidFill>
              <a:srgbClr val="7D00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84459351-9944-B6AB-C868-149D327DC0E2}"/>
              </a:ext>
            </a:extLst>
          </p:cNvPr>
          <p:cNvSpPr/>
          <p:nvPr userDrawn="1"/>
        </p:nvSpPr>
        <p:spPr>
          <a:xfrm rot="5400000">
            <a:off x="8768853" y="3406141"/>
            <a:ext cx="6858002" cy="45720"/>
          </a:xfrm>
          <a:prstGeom prst="rect">
            <a:avLst/>
          </a:prstGeom>
          <a:solidFill>
            <a:srgbClr val="7D0026"/>
          </a:solidFill>
          <a:ln>
            <a:solidFill>
              <a:srgbClr val="7D00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a:extLst>
              <a:ext uri="{FF2B5EF4-FFF2-40B4-BE49-F238E27FC236}">
                <a16:creationId xmlns:a16="http://schemas.microsoft.com/office/drawing/2014/main" id="{D7BF9F29-810A-6490-19B5-56BB388ADB87}"/>
              </a:ext>
            </a:extLst>
          </p:cNvPr>
          <p:cNvSpPr/>
          <p:nvPr userDrawn="1"/>
        </p:nvSpPr>
        <p:spPr>
          <a:xfrm rot="5400000">
            <a:off x="-3406142" y="3406140"/>
            <a:ext cx="6858002" cy="45719"/>
          </a:xfrm>
          <a:prstGeom prst="rect">
            <a:avLst/>
          </a:prstGeom>
          <a:solidFill>
            <a:srgbClr val="7D0026"/>
          </a:solidFill>
          <a:ln>
            <a:solidFill>
              <a:srgbClr val="7D00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82417623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A8A3D5-8F99-85BC-330E-29C2D7E242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5C67183-7C01-4A48-7F19-CC11E5C56B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AA12245-D384-4309-8839-A8C1674EEC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53F68AF-08FE-47C6-9825-52118593AEC2}" type="datetimeFigureOut">
              <a:rPr lang="en-AU" smtClean="0"/>
              <a:t>19/05/2026</a:t>
            </a:fld>
            <a:endParaRPr lang="en-AU"/>
          </a:p>
        </p:txBody>
      </p:sp>
      <p:sp>
        <p:nvSpPr>
          <p:cNvPr id="5" name="Footer Placeholder 4">
            <a:extLst>
              <a:ext uri="{FF2B5EF4-FFF2-40B4-BE49-F238E27FC236}">
                <a16:creationId xmlns:a16="http://schemas.microsoft.com/office/drawing/2014/main" id="{2F33B889-0CDD-DE4C-5AD2-EB24900564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59EC2D1E-17C4-2AF9-F485-03ED1CEBD5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C54EFAF-3569-4B6B-A1AA-E3D7E521D6A8}" type="slidenum">
              <a:rPr lang="en-AU" smtClean="0"/>
              <a:t>‹#›</a:t>
            </a:fld>
            <a:endParaRPr lang="en-AU"/>
          </a:p>
        </p:txBody>
      </p:sp>
    </p:spTree>
    <p:extLst>
      <p:ext uri="{BB962C8B-B14F-4D97-AF65-F5344CB8AC3E}">
        <p14:creationId xmlns:p14="http://schemas.microsoft.com/office/powerpoint/2010/main" val="344247436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3" Type="http://schemas.openxmlformats.org/officeDocument/2006/relationships/hyperlink" Target="https://youtu.be/nPSh3plEmmo?t=4"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hyperlink" Target="https://www.youtube.com/watch?v=6Qu3nQZGSwQ" TargetMode="External"/><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hyperlink" Target="https://arthritisaustralia.com.au/gout"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hyperlink" Target="https://www.stayingstrongwitharthritis.org.au/" TargetMode="External"/><Relationship Id="rId5" Type="http://schemas.openxmlformats.org/officeDocument/2006/relationships/image" Target="../media/image51.png"/><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hyperlink" Target="https://www.youtube.com/watch?v=TNHquAxlDxg"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1.png"/><Relationship Id="rId7" Type="http://schemas.openxmlformats.org/officeDocument/2006/relationships/image" Target="../media/image23.png"/><Relationship Id="rId12" Type="http://schemas.microsoft.com/office/2007/relationships/hdphoto" Target="../media/hdphoto5.wdp"/><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microsoft.com/office/2007/relationships/hdphoto" Target="../media/hdphoto2.wdp"/><Relationship Id="rId11" Type="http://schemas.openxmlformats.org/officeDocument/2006/relationships/image" Target="../media/image25.png"/><Relationship Id="rId5" Type="http://schemas.openxmlformats.org/officeDocument/2006/relationships/image" Target="../media/image22.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
          <p:cNvSpPr/>
          <p:nvPr/>
        </p:nvSpPr>
        <p:spPr>
          <a:xfrm>
            <a:off x="-1"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7" name="Picture 6">
            <a:extLst>
              <a:ext uri="{FF2B5EF4-FFF2-40B4-BE49-F238E27FC236}">
                <a16:creationId xmlns:a16="http://schemas.microsoft.com/office/drawing/2014/main" id="{B9B0EA36-2EAD-15D9-109F-11CB855846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9" y="0"/>
            <a:ext cx="12192000"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9"/>
          <p:cNvSpPr/>
          <p:nvPr/>
        </p:nvSpPr>
        <p:spPr>
          <a:xfrm>
            <a:off x="0" y="0"/>
            <a:ext cx="12192000" cy="533450"/>
          </a:xfrm>
          <a:prstGeom prst="rect">
            <a:avLst/>
          </a:prstGeom>
          <a:solidFill>
            <a:srgbClr val="7D00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AU" sz="2000" b="1">
                <a:solidFill>
                  <a:schemeClr val="lt1"/>
                </a:solidFill>
                <a:latin typeface="Arial"/>
                <a:ea typeface="Arial"/>
                <a:cs typeface="Arial"/>
                <a:sym typeface="Arial"/>
              </a:rPr>
              <a:t>GOUT </a:t>
            </a:r>
            <a:r>
              <a:rPr lang="en-AU" sz="2000" b="1">
                <a:solidFill>
                  <a:schemeClr val="lt1"/>
                </a:solidFill>
                <a:latin typeface="Arial"/>
                <a:ea typeface="Arial"/>
                <a:cs typeface="Arial"/>
                <a:sym typeface="Arial"/>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1"/>
                  </a:ext>
                </a:extLst>
              </a:rPr>
              <a:t>CAUSES</a:t>
            </a:r>
            <a:endParaRPr lang="en-AU"/>
          </a:p>
        </p:txBody>
      </p:sp>
      <p:sp>
        <p:nvSpPr>
          <p:cNvPr id="339" name="Google Shape;339;p9"/>
          <p:cNvSpPr txBox="1"/>
          <p:nvPr/>
        </p:nvSpPr>
        <p:spPr>
          <a:xfrm>
            <a:off x="448624" y="1712255"/>
            <a:ext cx="7194941" cy="4031833"/>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1200"/>
              </a:spcBef>
              <a:spcAft>
                <a:spcPts val="0"/>
              </a:spcAft>
              <a:buClr>
                <a:schemeClr val="dk1"/>
              </a:buClr>
              <a:buSzPts val="2400"/>
              <a:buFont typeface="Arial"/>
              <a:buChar char="•"/>
            </a:pPr>
            <a:r>
              <a:rPr lang="en-AU" sz="2400">
                <a:solidFill>
                  <a:schemeClr val="dk1"/>
                </a:solidFill>
                <a:latin typeface="Arial"/>
                <a:ea typeface="Arial"/>
                <a:cs typeface="Arial"/>
                <a:sym typeface="Arial"/>
              </a:rPr>
              <a:t>Kidney disease</a:t>
            </a:r>
            <a:endParaRPr sz="2400">
              <a:solidFill>
                <a:schemeClr val="dk1"/>
              </a:solidFill>
              <a:latin typeface="Arial"/>
              <a:ea typeface="Arial"/>
              <a:cs typeface="Arial"/>
              <a:sym typeface="Arial"/>
            </a:endParaRPr>
          </a:p>
          <a:p>
            <a:pPr marL="285750" marR="0" lvl="0" indent="-285750" algn="l" rtl="0">
              <a:lnSpc>
                <a:spcPct val="150000"/>
              </a:lnSpc>
              <a:spcBef>
                <a:spcPts val="1200"/>
              </a:spcBef>
              <a:spcAft>
                <a:spcPts val="0"/>
              </a:spcAft>
              <a:buClr>
                <a:schemeClr val="dk1"/>
              </a:buClr>
              <a:buSzPts val="2400"/>
              <a:buFont typeface="Arial"/>
              <a:buChar char="•"/>
            </a:pPr>
            <a:r>
              <a:rPr lang="en-AU" sz="2400">
                <a:solidFill>
                  <a:schemeClr val="dk1"/>
                </a:solidFill>
                <a:latin typeface="Arial"/>
                <a:ea typeface="Arial"/>
                <a:cs typeface="Arial"/>
                <a:sym typeface="Arial"/>
              </a:rPr>
              <a:t>Being overweight or obese</a:t>
            </a:r>
            <a:endParaRPr sz="2400">
              <a:solidFill>
                <a:schemeClr val="dk1"/>
              </a:solidFill>
              <a:latin typeface="Arial"/>
              <a:ea typeface="Arial"/>
              <a:cs typeface="Arial"/>
              <a:sym typeface="Arial"/>
            </a:endParaRPr>
          </a:p>
          <a:p>
            <a:pPr marL="285750" marR="0" lvl="0" indent="-285750" algn="l" rtl="0">
              <a:lnSpc>
                <a:spcPct val="150000"/>
              </a:lnSpc>
              <a:spcBef>
                <a:spcPts val="1200"/>
              </a:spcBef>
              <a:spcAft>
                <a:spcPts val="0"/>
              </a:spcAft>
              <a:buClr>
                <a:schemeClr val="dk1"/>
              </a:buClr>
              <a:buSzPts val="2400"/>
              <a:buFont typeface="Arial"/>
              <a:buChar char="•"/>
            </a:pPr>
            <a:r>
              <a:rPr lang="en-AU" sz="2400">
                <a:solidFill>
                  <a:schemeClr val="dk1"/>
                </a:solidFill>
                <a:latin typeface="Arial"/>
                <a:ea typeface="Arial"/>
                <a:cs typeface="Arial"/>
                <a:sym typeface="Arial"/>
              </a:rPr>
              <a:t>High cholesterol, high blood pressure or type 2 diabetes</a:t>
            </a:r>
            <a:endParaRPr sz="2400">
              <a:solidFill>
                <a:schemeClr val="dk1"/>
              </a:solidFill>
              <a:latin typeface="Arial"/>
              <a:ea typeface="Arial"/>
              <a:cs typeface="Arial"/>
              <a:sym typeface="Arial"/>
            </a:endParaRPr>
          </a:p>
          <a:p>
            <a:pPr marL="285750" marR="0" lvl="0" indent="-285750" algn="l" rtl="0">
              <a:lnSpc>
                <a:spcPct val="150000"/>
              </a:lnSpc>
              <a:spcBef>
                <a:spcPts val="1200"/>
              </a:spcBef>
              <a:spcAft>
                <a:spcPts val="0"/>
              </a:spcAft>
              <a:buClr>
                <a:schemeClr val="dk1"/>
              </a:buClr>
              <a:buSzPts val="2400"/>
              <a:buFont typeface="Arial"/>
              <a:buChar char="•"/>
            </a:pPr>
            <a:r>
              <a:rPr lang="en-AU" sz="2400">
                <a:solidFill>
                  <a:schemeClr val="dk1"/>
                </a:solidFill>
                <a:latin typeface="Arial"/>
                <a:ea typeface="Arial"/>
                <a:cs typeface="Arial"/>
                <a:sym typeface="Arial"/>
              </a:rPr>
              <a:t>Taking diuretic medicines (these help you to produce more urine)</a:t>
            </a:r>
            <a:endParaRPr sz="2400">
              <a:solidFill>
                <a:schemeClr val="dk1"/>
              </a:solidFill>
              <a:latin typeface="Arial"/>
              <a:ea typeface="Arial"/>
              <a:cs typeface="Arial"/>
              <a:sym typeface="Arial"/>
            </a:endParaRPr>
          </a:p>
        </p:txBody>
      </p:sp>
      <p:sp>
        <p:nvSpPr>
          <p:cNvPr id="340" name="Google Shape;340;p9"/>
          <p:cNvSpPr txBox="1"/>
          <p:nvPr/>
        </p:nvSpPr>
        <p:spPr>
          <a:xfrm>
            <a:off x="448624" y="960634"/>
            <a:ext cx="4099812" cy="523220"/>
          </a:xfrm>
          <a:prstGeom prst="rect">
            <a:avLst/>
          </a:prstGeom>
          <a:noFill/>
          <a:ln>
            <a:noFill/>
          </a:ln>
        </p:spPr>
        <p:txBody>
          <a:bodyPr spcFirstLastPara="1" wrap="square" lIns="91425" tIns="45700" rIns="91425" bIns="45700" anchor="t" anchorCtr="0">
            <a:spAutoFit/>
          </a:bodyPr>
          <a:lstStyle/>
          <a:p>
            <a:pPr algn="ctr"/>
            <a:endParaRPr lang="en-AU" sz="2800" b="1" dirty="0">
              <a:solidFill>
                <a:schemeClr val="dk1"/>
              </a:solidFill>
            </a:endParaRPr>
          </a:p>
        </p:txBody>
      </p:sp>
      <p:sp>
        <p:nvSpPr>
          <p:cNvPr id="341" name="Google Shape;341;p9"/>
          <p:cNvSpPr txBox="1"/>
          <p:nvPr/>
        </p:nvSpPr>
        <p:spPr>
          <a:xfrm>
            <a:off x="7982710" y="3926170"/>
            <a:ext cx="1834319" cy="830997"/>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600"/>
              <a:buFont typeface="Arial"/>
              <a:buChar char="•"/>
            </a:pPr>
            <a:r>
              <a:rPr lang="en-AU" sz="1600">
                <a:solidFill>
                  <a:schemeClr val="dk1"/>
                </a:solidFill>
                <a:latin typeface="Arial"/>
                <a:ea typeface="Arial"/>
                <a:cs typeface="Arial"/>
                <a:sym typeface="Arial"/>
              </a:rPr>
              <a:t>Genetics</a:t>
            </a:r>
            <a:endParaRPr/>
          </a:p>
          <a:p>
            <a:pPr marL="285750" marR="0" lvl="0" indent="-285750" algn="l" rtl="0">
              <a:spcBef>
                <a:spcPts val="0"/>
              </a:spcBef>
              <a:spcAft>
                <a:spcPts val="0"/>
              </a:spcAft>
              <a:buClr>
                <a:schemeClr val="dk1"/>
              </a:buClr>
              <a:buSzPts val="1600"/>
              <a:buFont typeface="Arial"/>
              <a:buChar char="•"/>
            </a:pPr>
            <a:r>
              <a:rPr lang="en-AU" sz="1600">
                <a:solidFill>
                  <a:schemeClr val="dk1"/>
                </a:solidFill>
                <a:latin typeface="Arial"/>
                <a:ea typeface="Arial"/>
                <a:cs typeface="Arial"/>
                <a:sym typeface="Arial"/>
              </a:rPr>
              <a:t>Heart disease</a:t>
            </a:r>
            <a:endParaRPr/>
          </a:p>
          <a:p>
            <a:pPr marL="285750" marR="0" lvl="0" indent="-285750" algn="l" rtl="0">
              <a:spcBef>
                <a:spcPts val="0"/>
              </a:spcBef>
              <a:spcAft>
                <a:spcPts val="0"/>
              </a:spcAft>
              <a:buClr>
                <a:schemeClr val="dk1"/>
              </a:buClr>
              <a:buSzPts val="1600"/>
              <a:buFont typeface="Arial"/>
              <a:buChar char="•"/>
            </a:pPr>
            <a:r>
              <a:rPr lang="en-AU" sz="1600">
                <a:solidFill>
                  <a:schemeClr val="dk1"/>
                </a:solidFill>
                <a:latin typeface="Arial"/>
                <a:ea typeface="Arial"/>
                <a:cs typeface="Arial"/>
                <a:sym typeface="Arial"/>
              </a:rPr>
              <a:t>Obesity</a:t>
            </a:r>
            <a:endParaRPr/>
          </a:p>
        </p:txBody>
      </p:sp>
      <p:sp>
        <p:nvSpPr>
          <p:cNvPr id="342" name="Google Shape;342;p9"/>
          <p:cNvSpPr txBox="1"/>
          <p:nvPr/>
        </p:nvSpPr>
        <p:spPr>
          <a:xfrm>
            <a:off x="10775656" y="2961951"/>
            <a:ext cx="1335078" cy="584775"/>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600"/>
              <a:buFont typeface="Arial"/>
              <a:buChar char="•"/>
            </a:pPr>
            <a:r>
              <a:rPr lang="en-AU" sz="1600">
                <a:solidFill>
                  <a:schemeClr val="dk1"/>
                </a:solidFill>
                <a:latin typeface="Arial"/>
                <a:ea typeface="Arial"/>
                <a:cs typeface="Arial"/>
                <a:sym typeface="Arial"/>
              </a:rPr>
              <a:t>Food </a:t>
            </a: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600"/>
              <a:buFont typeface="Arial"/>
              <a:buChar char="•"/>
            </a:pPr>
            <a:r>
              <a:rPr lang="en-AU" sz="1600">
                <a:solidFill>
                  <a:schemeClr val="dk1"/>
                </a:solidFill>
                <a:latin typeface="Arial"/>
                <a:ea typeface="Arial"/>
                <a:cs typeface="Arial"/>
                <a:sym typeface="Arial"/>
              </a:rPr>
              <a:t>Drink</a:t>
            </a:r>
            <a:endParaRPr/>
          </a:p>
        </p:txBody>
      </p:sp>
      <p:pic>
        <p:nvPicPr>
          <p:cNvPr id="343" name="Google Shape;343;p9" descr="A blue scale with a person and a glass of water&#10;&#10;AI-generated content may be incorrect."/>
          <p:cNvPicPr preferRelativeResize="0"/>
          <p:nvPr/>
        </p:nvPicPr>
        <p:blipFill rotWithShape="1">
          <a:blip r:embed="rId3">
            <a:alphaModFix/>
          </a:blip>
          <a:srcRect/>
          <a:stretch/>
        </p:blipFill>
        <p:spPr>
          <a:xfrm>
            <a:off x="7523323" y="960634"/>
            <a:ext cx="4587411" cy="458741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11"/>
          <p:cNvSpPr txBox="1"/>
          <p:nvPr/>
        </p:nvSpPr>
        <p:spPr>
          <a:xfrm>
            <a:off x="1881549" y="1896279"/>
            <a:ext cx="8122501" cy="290844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en-AU" sz="2400">
                <a:solidFill>
                  <a:schemeClr val="dk1"/>
                </a:solidFill>
                <a:latin typeface="Arial"/>
                <a:ea typeface="Arial"/>
                <a:cs typeface="Arial"/>
                <a:sym typeface="Arial"/>
              </a:rPr>
              <a:t>Flare symptoms include:   </a:t>
            </a:r>
            <a:endParaRPr sz="2400">
              <a:solidFill>
                <a:schemeClr val="dk1"/>
              </a:solidFill>
              <a:latin typeface="Arial"/>
              <a:ea typeface="Arial"/>
              <a:cs typeface="Arial"/>
              <a:sym typeface="Arial"/>
            </a:endParaRPr>
          </a:p>
          <a:p>
            <a:pPr marL="361950" marR="0" lvl="0" indent="-285750" algn="l" rtl="0">
              <a:spcBef>
                <a:spcPts val="1200"/>
              </a:spcBef>
              <a:spcAft>
                <a:spcPts val="0"/>
              </a:spcAft>
              <a:buClr>
                <a:schemeClr val="dk1"/>
              </a:buClr>
              <a:buSzPts val="2400"/>
              <a:buFont typeface="Arial"/>
              <a:buChar char="•"/>
            </a:pPr>
            <a:r>
              <a:rPr lang="en-AU" sz="2400">
                <a:solidFill>
                  <a:schemeClr val="dk1"/>
                </a:solidFill>
                <a:latin typeface="Arial"/>
                <a:ea typeface="Arial"/>
                <a:cs typeface="Arial"/>
                <a:sym typeface="Arial"/>
              </a:rPr>
              <a:t>Sudden, intense pain in one or more joints</a:t>
            </a:r>
            <a:endParaRPr/>
          </a:p>
          <a:p>
            <a:pPr marL="361950" marR="0" lvl="0" indent="-285750" algn="l" rtl="0">
              <a:spcBef>
                <a:spcPts val="1200"/>
              </a:spcBef>
              <a:spcAft>
                <a:spcPts val="0"/>
              </a:spcAft>
              <a:buClr>
                <a:schemeClr val="dk1"/>
              </a:buClr>
              <a:buSzPts val="2400"/>
              <a:buFont typeface="Arial"/>
              <a:buChar char="•"/>
            </a:pPr>
            <a:r>
              <a:rPr lang="en-AU" sz="2400">
                <a:solidFill>
                  <a:schemeClr val="dk1"/>
                </a:solidFill>
                <a:latin typeface="Arial"/>
                <a:ea typeface="Arial"/>
                <a:cs typeface="Arial"/>
                <a:sym typeface="Arial"/>
              </a:rPr>
              <a:t>Swelling (inflammation) around the sore joint/s</a:t>
            </a:r>
            <a:endParaRPr/>
          </a:p>
          <a:p>
            <a:pPr marL="361950" marR="0" lvl="0" indent="-285750" algn="l" rtl="0">
              <a:spcBef>
                <a:spcPts val="1200"/>
              </a:spcBef>
              <a:spcAft>
                <a:spcPts val="0"/>
              </a:spcAft>
              <a:buClr>
                <a:schemeClr val="dk1"/>
              </a:buClr>
              <a:buSzPts val="2400"/>
              <a:buFont typeface="Arial"/>
              <a:buChar char="•"/>
            </a:pPr>
            <a:r>
              <a:rPr lang="en-AU" sz="2400">
                <a:solidFill>
                  <a:schemeClr val="dk1"/>
                </a:solidFill>
                <a:latin typeface="Arial"/>
                <a:ea typeface="Arial"/>
                <a:cs typeface="Arial"/>
                <a:sym typeface="Arial"/>
              </a:rPr>
              <a:t>Redness, heat and tenderness in one or more joints</a:t>
            </a:r>
            <a:endParaRPr/>
          </a:p>
          <a:p>
            <a:pPr marL="361950" marR="0" lvl="0" indent="-285750" algn="l" rtl="0">
              <a:spcBef>
                <a:spcPts val="1200"/>
              </a:spcBef>
              <a:spcAft>
                <a:spcPts val="0"/>
              </a:spcAft>
              <a:buClr>
                <a:schemeClr val="dk1"/>
              </a:buClr>
              <a:buSzPts val="2400"/>
              <a:buFont typeface="Arial"/>
              <a:buChar char="•"/>
            </a:pPr>
            <a:r>
              <a:rPr lang="en-AU" sz="2400">
                <a:solidFill>
                  <a:schemeClr val="dk1"/>
                </a:solidFill>
                <a:latin typeface="Arial"/>
                <a:ea typeface="Arial"/>
                <a:cs typeface="Arial"/>
                <a:sym typeface="Arial"/>
              </a:rPr>
              <a:t>Finding it hard to walk or move the joint.</a:t>
            </a:r>
            <a:endParaRPr/>
          </a:p>
          <a:p>
            <a:pPr marL="0" marR="0" lvl="0" indent="0" algn="l" rtl="0">
              <a:spcBef>
                <a:spcPts val="600"/>
              </a:spcBef>
              <a:spcAft>
                <a:spcPts val="0"/>
              </a:spcAft>
              <a:buNone/>
            </a:pPr>
            <a:endParaRPr sz="1800">
              <a:solidFill>
                <a:schemeClr val="dk1"/>
              </a:solidFill>
              <a:latin typeface="Arial"/>
              <a:ea typeface="Arial"/>
              <a:cs typeface="Arial"/>
              <a:sym typeface="Arial"/>
            </a:endParaRPr>
          </a:p>
        </p:txBody>
      </p:sp>
      <p:pic>
        <p:nvPicPr>
          <p:cNvPr id="378" name="Google Shape;378;p11"/>
          <p:cNvPicPr preferRelativeResize="0"/>
          <p:nvPr/>
        </p:nvPicPr>
        <p:blipFill rotWithShape="1">
          <a:blip r:embed="rId3" cstate="email">
            <a:alphaModFix amt="30000"/>
            <a:extLst>
              <a:ext uri="{28A0092B-C50C-407E-A947-70E740481C1C}">
                <a14:useLocalDpi xmlns:a14="http://schemas.microsoft.com/office/drawing/2010/main"/>
              </a:ext>
            </a:extLst>
          </a:blip>
          <a:srcRect/>
          <a:stretch/>
        </p:blipFill>
        <p:spPr>
          <a:xfrm>
            <a:off x="8634500" y="1893519"/>
            <a:ext cx="3228975" cy="3334246"/>
          </a:xfrm>
          <a:prstGeom prst="rect">
            <a:avLst/>
          </a:prstGeom>
          <a:noFill/>
          <a:ln>
            <a:noFill/>
          </a:ln>
        </p:spPr>
      </p:pic>
      <p:sp>
        <p:nvSpPr>
          <p:cNvPr id="379" name="Google Shape;379;p11"/>
          <p:cNvSpPr/>
          <p:nvPr/>
        </p:nvSpPr>
        <p:spPr>
          <a:xfrm>
            <a:off x="0" y="0"/>
            <a:ext cx="12192000" cy="533450"/>
          </a:xfrm>
          <a:prstGeom prst="rect">
            <a:avLst/>
          </a:prstGeom>
          <a:solidFill>
            <a:srgbClr val="F0D9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AU" sz="2000" b="1">
                <a:solidFill>
                  <a:schemeClr val="tx1"/>
                </a:solidFill>
                <a:latin typeface="Arial"/>
                <a:ea typeface="Arial"/>
                <a:cs typeface="Arial"/>
                <a:sym typeface="Arial"/>
              </a:rPr>
              <a:t>RECOGNISING FLARES</a:t>
            </a:r>
            <a:endParaRPr>
              <a:solidFill>
                <a:schemeClr val="tx1"/>
              </a:solidFill>
            </a:endParaRPr>
          </a:p>
        </p:txBody>
      </p:sp>
      <p:sp>
        <p:nvSpPr>
          <p:cNvPr id="380" name="Google Shape;380;p11"/>
          <p:cNvSpPr/>
          <p:nvPr/>
        </p:nvSpPr>
        <p:spPr>
          <a:xfrm>
            <a:off x="3246490" y="798120"/>
            <a:ext cx="5389800" cy="669418"/>
          </a:xfrm>
          <a:prstGeom prst="roundRect">
            <a:avLst>
              <a:gd name="adj" fmla="val 16667"/>
            </a:avLst>
          </a:prstGeom>
          <a:solidFill>
            <a:srgbClr val="E0EFF0"/>
          </a:solidFill>
          <a:ln w="19050" cap="flat" cmpd="sng">
            <a:solidFill>
              <a:srgbClr val="3192B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AU" sz="2400" b="1">
                <a:solidFill>
                  <a:schemeClr val="dk1"/>
                </a:solidFill>
                <a:latin typeface="Arial"/>
                <a:ea typeface="Arial"/>
                <a:cs typeface="Arial"/>
                <a:sym typeface="Arial"/>
              </a:rPr>
              <a:t>A flare is the first sign of gout</a:t>
            </a:r>
            <a:endParaRPr/>
          </a:p>
        </p:txBody>
      </p:sp>
      <p:sp>
        <p:nvSpPr>
          <p:cNvPr id="381" name="Google Shape;381;p11"/>
          <p:cNvSpPr/>
          <p:nvPr/>
        </p:nvSpPr>
        <p:spPr>
          <a:xfrm>
            <a:off x="2450146" y="5227977"/>
            <a:ext cx="6982489" cy="561611"/>
          </a:xfrm>
          <a:prstGeom prst="roundRect">
            <a:avLst>
              <a:gd name="adj" fmla="val 16667"/>
            </a:avLst>
          </a:prstGeom>
          <a:solidFill>
            <a:srgbClr val="A4D1D2"/>
          </a:solidFill>
          <a:ln w="19050" cap="flat" cmpd="sng">
            <a:solidFill>
              <a:srgbClr val="2C70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AU" sz="2400">
                <a:solidFill>
                  <a:srgbClr val="000000"/>
                </a:solidFill>
                <a:latin typeface="Arial"/>
                <a:ea typeface="Arial"/>
                <a:cs typeface="Arial"/>
                <a:sym typeface="Arial"/>
              </a:rPr>
              <a:t>Without treatment a gout flare lasts up to 2 </a:t>
            </a:r>
            <a:r>
              <a:rPr lang="en-AU" sz="2400">
                <a:solidFill>
                  <a:srgbClr val="000000"/>
                </a:solidFill>
                <a:latin typeface="Arial"/>
                <a:ea typeface="Arial"/>
                <a:cs typeface="Arial"/>
                <a:sym typeface="Arial"/>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3"/>
                  </a:ext>
                </a:extLst>
              </a:rPr>
              <a:t>weeks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12"/>
          <p:cNvSpPr/>
          <p:nvPr/>
        </p:nvSpPr>
        <p:spPr>
          <a:xfrm>
            <a:off x="1659006" y="3199304"/>
            <a:ext cx="2253561" cy="777083"/>
          </a:xfrm>
          <a:prstGeom prst="roundRect">
            <a:avLst>
              <a:gd name="adj" fmla="val 16667"/>
            </a:avLst>
          </a:prstGeom>
          <a:solidFill>
            <a:schemeClr val="lt1"/>
          </a:solidFill>
          <a:ln w="19050" cap="flat" cmpd="sng">
            <a:solidFill>
              <a:srgbClr val="0097B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a:p>
            <a:pPr marL="0" marR="0" lvl="0" indent="0" algn="ctr" rtl="0">
              <a:spcBef>
                <a:spcPts val="0"/>
              </a:spcBef>
              <a:spcAft>
                <a:spcPts val="0"/>
              </a:spcAft>
              <a:buNone/>
            </a:pPr>
            <a:r>
              <a:rPr lang="en-AU" sz="2000">
                <a:solidFill>
                  <a:schemeClr val="dk1"/>
                </a:solidFill>
                <a:latin typeface="Arial"/>
                <a:ea typeface="Arial"/>
                <a:cs typeface="Arial"/>
                <a:sym typeface="Arial"/>
              </a:rPr>
              <a:t>Drinking</a:t>
            </a:r>
            <a:r>
              <a:rPr lang="en-AU" sz="2000">
                <a:solidFill>
                  <a:schemeClr val="lt1"/>
                </a:solidFill>
                <a:latin typeface="Arial"/>
                <a:ea typeface="Arial"/>
                <a:cs typeface="Arial"/>
                <a:sym typeface="Arial"/>
              </a:rPr>
              <a:t> </a:t>
            </a:r>
            <a:r>
              <a:rPr lang="en-AU" sz="2000">
                <a:solidFill>
                  <a:schemeClr val="dk1"/>
                </a:solidFill>
                <a:latin typeface="Arial"/>
                <a:ea typeface="Arial"/>
                <a:cs typeface="Arial"/>
                <a:sym typeface="Arial"/>
              </a:rPr>
              <a:t>alcohol</a:t>
            </a:r>
            <a:r>
              <a:rPr lang="en-AU" sz="2000">
                <a:solidFill>
                  <a:schemeClr val="lt1"/>
                </a:solidFill>
                <a:latin typeface="Arial"/>
                <a:ea typeface="Arial"/>
                <a:cs typeface="Arial"/>
                <a:sym typeface="Arial"/>
              </a:rPr>
              <a:t> </a:t>
            </a:r>
            <a:endParaRPr/>
          </a:p>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88" name="Google Shape;388;p12"/>
          <p:cNvPicPr preferRelativeResize="0"/>
          <p:nvPr/>
        </p:nvPicPr>
        <p:blipFill rotWithShape="1">
          <a:blip r:embed="rId3" cstate="email">
            <a:alphaModFix/>
            <a:extLst>
              <a:ext uri="{28A0092B-C50C-407E-A947-70E740481C1C}">
                <a14:useLocalDpi xmlns:a14="http://schemas.microsoft.com/office/drawing/2010/main"/>
              </a:ext>
            </a:extLst>
          </a:blip>
          <a:srcRect l="-2806" r="44197"/>
          <a:stretch/>
        </p:blipFill>
        <p:spPr>
          <a:xfrm>
            <a:off x="4399938" y="3125326"/>
            <a:ext cx="483987" cy="923299"/>
          </a:xfrm>
          <a:prstGeom prst="rect">
            <a:avLst/>
          </a:prstGeom>
          <a:noFill/>
          <a:ln>
            <a:noFill/>
          </a:ln>
        </p:spPr>
      </p:pic>
      <p:pic>
        <p:nvPicPr>
          <p:cNvPr id="389" name="Google Shape;389;p1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771487" y="2983338"/>
            <a:ext cx="423587" cy="1222727"/>
          </a:xfrm>
          <a:prstGeom prst="rect">
            <a:avLst/>
          </a:prstGeom>
          <a:noFill/>
          <a:ln>
            <a:noFill/>
          </a:ln>
        </p:spPr>
      </p:pic>
      <p:pic>
        <p:nvPicPr>
          <p:cNvPr id="390" name="Google Shape;390;p12"/>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773198" y="1598758"/>
            <a:ext cx="493425" cy="1008993"/>
          </a:xfrm>
          <a:prstGeom prst="rect">
            <a:avLst/>
          </a:prstGeom>
          <a:noFill/>
          <a:ln>
            <a:noFill/>
          </a:ln>
        </p:spPr>
      </p:pic>
      <p:pic>
        <p:nvPicPr>
          <p:cNvPr id="391" name="Google Shape;391;p12"/>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239385" y="4567582"/>
            <a:ext cx="954661" cy="883894"/>
          </a:xfrm>
          <a:prstGeom prst="rect">
            <a:avLst/>
          </a:prstGeom>
          <a:noFill/>
          <a:ln>
            <a:noFill/>
          </a:ln>
        </p:spPr>
      </p:pic>
      <p:pic>
        <p:nvPicPr>
          <p:cNvPr id="392" name="Google Shape;392;p12"/>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9590168" y="4619956"/>
            <a:ext cx="851073" cy="883894"/>
          </a:xfrm>
          <a:prstGeom prst="rect">
            <a:avLst/>
          </a:prstGeom>
          <a:noFill/>
          <a:ln>
            <a:noFill/>
          </a:ln>
        </p:spPr>
      </p:pic>
      <p:sp>
        <p:nvSpPr>
          <p:cNvPr id="393" name="Google Shape;393;p12"/>
          <p:cNvSpPr/>
          <p:nvPr/>
        </p:nvSpPr>
        <p:spPr>
          <a:xfrm>
            <a:off x="6965801" y="3206575"/>
            <a:ext cx="2224981" cy="777083"/>
          </a:xfrm>
          <a:prstGeom prst="roundRect">
            <a:avLst>
              <a:gd name="adj" fmla="val 16667"/>
            </a:avLst>
          </a:prstGeom>
          <a:solidFill>
            <a:schemeClr val="lt1"/>
          </a:solidFill>
          <a:ln w="19050" cap="flat" cmpd="sng">
            <a:solidFill>
              <a:srgbClr val="0094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a:p>
            <a:pPr marL="0" marR="0" lvl="0" indent="0" algn="ctr" rtl="0">
              <a:spcBef>
                <a:spcPts val="600"/>
              </a:spcBef>
              <a:spcAft>
                <a:spcPts val="0"/>
              </a:spcAft>
              <a:buNone/>
            </a:pPr>
            <a:r>
              <a:rPr lang="en-AU" sz="2000">
                <a:solidFill>
                  <a:schemeClr val="dk1"/>
                </a:solidFill>
                <a:latin typeface="Arial"/>
                <a:ea typeface="Arial"/>
                <a:cs typeface="Arial"/>
                <a:sym typeface="Arial"/>
              </a:rPr>
              <a:t>Not drinking enough water</a:t>
            </a:r>
            <a:endParaRPr/>
          </a:p>
          <a:p>
            <a:pPr marL="0" marR="0" lvl="0" indent="0" algn="ctr" rtl="0">
              <a:spcBef>
                <a:spcPts val="600"/>
              </a:spcBef>
              <a:spcAft>
                <a:spcPts val="0"/>
              </a:spcAft>
              <a:buNone/>
            </a:pPr>
            <a:endParaRPr sz="1800">
              <a:solidFill>
                <a:schemeClr val="lt1"/>
              </a:solidFill>
              <a:latin typeface="Arial"/>
              <a:ea typeface="Arial"/>
              <a:cs typeface="Arial"/>
              <a:sym typeface="Arial"/>
            </a:endParaRPr>
          </a:p>
        </p:txBody>
      </p:sp>
      <p:sp>
        <p:nvSpPr>
          <p:cNvPr id="394" name="Google Shape;394;p12"/>
          <p:cNvSpPr/>
          <p:nvPr/>
        </p:nvSpPr>
        <p:spPr>
          <a:xfrm>
            <a:off x="6939641" y="1653948"/>
            <a:ext cx="2184690" cy="923298"/>
          </a:xfrm>
          <a:prstGeom prst="roundRect">
            <a:avLst>
              <a:gd name="adj" fmla="val 16667"/>
            </a:avLst>
          </a:prstGeom>
          <a:solidFill>
            <a:schemeClr val="lt1"/>
          </a:solidFill>
          <a:ln w="19050" cap="flat" cmpd="sng">
            <a:solidFill>
              <a:srgbClr val="0097B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AU" sz="2000">
                <a:solidFill>
                  <a:schemeClr val="dk1"/>
                </a:solidFill>
                <a:latin typeface="Arial"/>
                <a:ea typeface="Arial"/>
                <a:cs typeface="Arial"/>
                <a:sym typeface="Arial"/>
              </a:rPr>
              <a:t>Drinking sugary soft drinks or fruit juice</a:t>
            </a:r>
            <a:endParaRPr sz="2000">
              <a:solidFill>
                <a:schemeClr val="lt1"/>
              </a:solidFill>
              <a:latin typeface="Arial"/>
              <a:ea typeface="Arial"/>
              <a:cs typeface="Arial"/>
              <a:sym typeface="Arial"/>
            </a:endParaRPr>
          </a:p>
        </p:txBody>
      </p:sp>
      <p:sp>
        <p:nvSpPr>
          <p:cNvPr id="395" name="Google Shape;395;p12"/>
          <p:cNvSpPr/>
          <p:nvPr/>
        </p:nvSpPr>
        <p:spPr>
          <a:xfrm>
            <a:off x="1693441" y="4620924"/>
            <a:ext cx="2184690" cy="777083"/>
          </a:xfrm>
          <a:prstGeom prst="roundRect">
            <a:avLst>
              <a:gd name="adj" fmla="val 16667"/>
            </a:avLst>
          </a:prstGeom>
          <a:solidFill>
            <a:schemeClr val="lt1"/>
          </a:solidFill>
          <a:ln w="19050" cap="flat" cmpd="sng">
            <a:solidFill>
              <a:srgbClr val="139EB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a:p>
            <a:pPr marL="0" marR="0" lvl="0" indent="0" algn="ctr" rtl="0">
              <a:spcBef>
                <a:spcPts val="600"/>
              </a:spcBef>
              <a:spcAft>
                <a:spcPts val="0"/>
              </a:spcAft>
              <a:buNone/>
            </a:pPr>
            <a:r>
              <a:rPr lang="en-AU" sz="2000">
                <a:solidFill>
                  <a:schemeClr val="dk1"/>
                </a:solidFill>
                <a:latin typeface="Arial"/>
                <a:ea typeface="Arial"/>
                <a:cs typeface="Arial"/>
                <a:sym typeface="Arial"/>
              </a:rPr>
              <a:t>Rapid weight loss</a:t>
            </a:r>
            <a:endParaRPr/>
          </a:p>
          <a:p>
            <a:pPr marL="0" marR="0" lvl="0" indent="0" algn="ctr" rtl="0">
              <a:spcBef>
                <a:spcPts val="600"/>
              </a:spcBef>
              <a:spcAft>
                <a:spcPts val="0"/>
              </a:spcAft>
              <a:buNone/>
            </a:pPr>
            <a:endParaRPr sz="1800">
              <a:solidFill>
                <a:schemeClr val="lt1"/>
              </a:solidFill>
              <a:latin typeface="Arial"/>
              <a:ea typeface="Arial"/>
              <a:cs typeface="Arial"/>
              <a:sym typeface="Arial"/>
            </a:endParaRPr>
          </a:p>
        </p:txBody>
      </p:sp>
      <p:sp>
        <p:nvSpPr>
          <p:cNvPr id="396" name="Google Shape;396;p12"/>
          <p:cNvSpPr/>
          <p:nvPr/>
        </p:nvSpPr>
        <p:spPr>
          <a:xfrm>
            <a:off x="6969735" y="4620924"/>
            <a:ext cx="2184690" cy="777083"/>
          </a:xfrm>
          <a:prstGeom prst="roundRect">
            <a:avLst>
              <a:gd name="adj" fmla="val 16667"/>
            </a:avLst>
          </a:prstGeom>
          <a:solidFill>
            <a:schemeClr val="lt1"/>
          </a:solidFill>
          <a:ln w="19050" cap="flat" cmpd="sng">
            <a:solidFill>
              <a:srgbClr val="139EB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ctr" rtl="0">
              <a:spcBef>
                <a:spcPts val="1200"/>
              </a:spcBef>
              <a:spcAft>
                <a:spcPts val="0"/>
              </a:spcAft>
              <a:buNone/>
            </a:pPr>
            <a:r>
              <a:rPr lang="en-AU" sz="2000">
                <a:solidFill>
                  <a:schemeClr val="dk1"/>
                </a:solidFill>
                <a:latin typeface="Arial"/>
                <a:ea typeface="Arial"/>
                <a:cs typeface="Arial"/>
                <a:sym typeface="Arial"/>
              </a:rPr>
              <a:t>Injury or trauma to the joint </a:t>
            </a:r>
            <a:endParaRPr/>
          </a:p>
          <a:p>
            <a:pPr marL="0" marR="0" lvl="0" indent="0" algn="ctr" rtl="0">
              <a:spcBef>
                <a:spcPts val="600"/>
              </a:spcBef>
              <a:spcAft>
                <a:spcPts val="0"/>
              </a:spcAft>
              <a:buNone/>
            </a:pPr>
            <a:endParaRPr sz="1800">
              <a:solidFill>
                <a:schemeClr val="lt1"/>
              </a:solidFill>
              <a:latin typeface="Arial"/>
              <a:ea typeface="Arial"/>
              <a:cs typeface="Arial"/>
              <a:sym typeface="Arial"/>
            </a:endParaRPr>
          </a:p>
        </p:txBody>
      </p:sp>
      <p:sp>
        <p:nvSpPr>
          <p:cNvPr id="397" name="Google Shape;397;p12"/>
          <p:cNvSpPr/>
          <p:nvPr/>
        </p:nvSpPr>
        <p:spPr>
          <a:xfrm>
            <a:off x="0" y="0"/>
            <a:ext cx="12192000" cy="533450"/>
          </a:xfrm>
          <a:prstGeom prst="rect">
            <a:avLst/>
          </a:prstGeom>
          <a:solidFill>
            <a:srgbClr val="F0D9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AU" sz="2000" b="1">
                <a:solidFill>
                  <a:schemeClr val="tx1"/>
                </a:solidFill>
                <a:latin typeface="Arial"/>
                <a:ea typeface="Arial"/>
                <a:cs typeface="Arial"/>
                <a:sym typeface="Arial"/>
              </a:rPr>
              <a:t>MANAGING FLARES – RISK </a:t>
            </a:r>
            <a:r>
              <a:rPr lang="en-AU" sz="2000" b="1">
                <a:solidFill>
                  <a:schemeClr val="tx1"/>
                </a:solidFill>
              </a:rPr>
              <a:t>FACTORS</a:t>
            </a:r>
            <a:endParaRPr sz="2000" b="1">
              <a:solidFill>
                <a:schemeClr val="tx1"/>
              </a:solidFill>
            </a:endParaRPr>
          </a:p>
        </p:txBody>
      </p:sp>
      <p:sp>
        <p:nvSpPr>
          <p:cNvPr id="398" name="Google Shape;398;p12"/>
          <p:cNvSpPr txBox="1"/>
          <p:nvPr/>
        </p:nvSpPr>
        <p:spPr>
          <a:xfrm>
            <a:off x="2814009" y="893024"/>
            <a:ext cx="6190748"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2400" b="1">
                <a:solidFill>
                  <a:schemeClr val="dk1"/>
                </a:solidFill>
                <a:latin typeface="Arial"/>
                <a:ea typeface="Arial"/>
                <a:cs typeface="Arial"/>
                <a:sym typeface="Arial"/>
              </a:rPr>
              <a:t>Watch for these triggers</a:t>
            </a:r>
            <a:endParaRPr/>
          </a:p>
        </p:txBody>
      </p:sp>
      <p:sp>
        <p:nvSpPr>
          <p:cNvPr id="399" name="Google Shape;399;p12"/>
          <p:cNvSpPr/>
          <p:nvPr/>
        </p:nvSpPr>
        <p:spPr>
          <a:xfrm>
            <a:off x="1660842" y="1714714"/>
            <a:ext cx="2253203" cy="889971"/>
          </a:xfrm>
          <a:prstGeom prst="roundRect">
            <a:avLst>
              <a:gd name="adj" fmla="val 16667"/>
            </a:avLst>
          </a:prstGeom>
          <a:solidFill>
            <a:schemeClr val="lt1"/>
          </a:solidFill>
          <a:ln w="19050" cap="flat" cmpd="sng">
            <a:solidFill>
              <a:srgbClr val="3192B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a:p>
            <a:pPr marL="0" marR="0" lvl="0" indent="0" algn="ctr" rtl="0">
              <a:spcBef>
                <a:spcPts val="0"/>
              </a:spcBef>
              <a:spcAft>
                <a:spcPts val="0"/>
              </a:spcAft>
              <a:buNone/>
            </a:pPr>
            <a:r>
              <a:rPr lang="en-AU" sz="2000">
                <a:solidFill>
                  <a:schemeClr val="dk1"/>
                </a:solidFill>
                <a:latin typeface="Arial"/>
                <a:ea typeface="Arial"/>
                <a:cs typeface="Arial"/>
                <a:sym typeface="Arial"/>
              </a:rPr>
              <a:t>Eating foods high in purines</a:t>
            </a:r>
            <a:endParaRPr/>
          </a:p>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00" name="Google Shape;400;p12"/>
          <p:cNvSpPr txBox="1"/>
          <p:nvPr/>
        </p:nvSpPr>
        <p:spPr>
          <a:xfrm>
            <a:off x="1183186" y="5865951"/>
            <a:ext cx="10492452"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2000" b="1">
                <a:solidFill>
                  <a:srgbClr val="156082"/>
                </a:solidFill>
                <a:latin typeface="Arial"/>
                <a:ea typeface="Arial"/>
                <a:cs typeface="Arial"/>
                <a:sym typeface="Arial"/>
              </a:rPr>
              <a:t>These are triggers that may increase your uric acid levels and cause a gout flare</a:t>
            </a:r>
            <a:endParaRPr/>
          </a:p>
        </p:txBody>
      </p:sp>
      <p:pic>
        <p:nvPicPr>
          <p:cNvPr id="401" name="Google Shape;401;p12" descr="A shrimp and a piece of meat&#10;&#10;AI-generated content may be incorrect."/>
          <p:cNvPicPr preferRelativeResize="0"/>
          <p:nvPr/>
        </p:nvPicPr>
        <p:blipFill rotWithShape="1">
          <a:blip r:embed="rId8">
            <a:alphaModFix/>
          </a:blip>
          <a:srcRect/>
          <a:stretch/>
        </p:blipFill>
        <p:spPr>
          <a:xfrm>
            <a:off x="3816206" y="1591431"/>
            <a:ext cx="2018277" cy="134551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pic>
        <p:nvPicPr>
          <p:cNvPr id="407" name="Google Shape;407;p13"/>
          <p:cNvPicPr preferRelativeResize="0"/>
          <p:nvPr/>
        </p:nvPicPr>
        <p:blipFill rotWithShape="1">
          <a:blip r:embed="rId3" cstate="email">
            <a:alphaModFix amt="22000"/>
            <a:extLst>
              <a:ext uri="{28A0092B-C50C-407E-A947-70E740481C1C}">
                <a14:useLocalDpi xmlns:a14="http://schemas.microsoft.com/office/drawing/2010/main"/>
              </a:ext>
            </a:extLst>
          </a:blip>
          <a:srcRect/>
          <a:stretch/>
        </p:blipFill>
        <p:spPr>
          <a:xfrm flipH="1">
            <a:off x="9472916" y="4162675"/>
            <a:ext cx="2502247" cy="2435570"/>
          </a:xfrm>
          <a:prstGeom prst="rect">
            <a:avLst/>
          </a:prstGeom>
          <a:noFill/>
          <a:ln>
            <a:noFill/>
          </a:ln>
        </p:spPr>
      </p:pic>
      <p:sp>
        <p:nvSpPr>
          <p:cNvPr id="408" name="Google Shape;408;p13"/>
          <p:cNvSpPr txBox="1"/>
          <p:nvPr/>
        </p:nvSpPr>
        <p:spPr>
          <a:xfrm>
            <a:off x="820687" y="2566778"/>
            <a:ext cx="10403547" cy="3170058"/>
          </a:xfrm>
          <a:prstGeom prst="rect">
            <a:avLst/>
          </a:prstGeom>
          <a:noFill/>
          <a:ln>
            <a:noFill/>
          </a:ln>
        </p:spPr>
        <p:txBody>
          <a:bodyPr spcFirstLastPara="1" wrap="square" lIns="91425" tIns="45700" rIns="91425" bIns="45700" anchor="t" anchorCtr="0">
            <a:spAutoFit/>
          </a:bodyPr>
          <a:lstStyle/>
          <a:p>
            <a:pPr marL="342900" indent="-342900">
              <a:lnSpc>
                <a:spcPct val="150000"/>
              </a:lnSpc>
              <a:buClr>
                <a:schemeClr val="dk1"/>
              </a:buClr>
              <a:buSzPts val="2400"/>
              <a:buFont typeface="Arial"/>
              <a:buChar char="•"/>
            </a:pPr>
            <a:r>
              <a:rPr lang="en-AU" sz="2400" dirty="0">
                <a:solidFill>
                  <a:schemeClr val="dk1"/>
                </a:solidFill>
              </a:rPr>
              <a:t>Your</a:t>
            </a:r>
            <a:r>
              <a:rPr lang="en-AU" sz="2400" dirty="0">
                <a:solidFill>
                  <a:schemeClr val="dk1"/>
                </a:solidFill>
                <a:latin typeface="Arial"/>
                <a:ea typeface="Arial"/>
                <a:cs typeface="Arial"/>
                <a:sym typeface="Arial"/>
              </a:rPr>
              <a:t> doctor will give you </a:t>
            </a:r>
            <a:r>
              <a:rPr lang="en-AU" sz="2400" b="1" dirty="0">
                <a:solidFill>
                  <a:schemeClr val="dk1"/>
                </a:solidFill>
                <a:latin typeface="Arial"/>
                <a:ea typeface="Arial"/>
                <a:cs typeface="Arial"/>
                <a:sym typeface="Arial"/>
              </a:rPr>
              <a:t>flare medicines</a:t>
            </a:r>
            <a:r>
              <a:rPr lang="en-AU" sz="2400" dirty="0">
                <a:solidFill>
                  <a:schemeClr val="dk1"/>
                </a:solidFill>
                <a:latin typeface="Arial"/>
                <a:ea typeface="Arial"/>
                <a:cs typeface="Arial"/>
                <a:sym typeface="Arial"/>
              </a:rPr>
              <a:t> to lower </a:t>
            </a:r>
            <a:r>
              <a:rPr lang="en-AU" sz="2400" dirty="0">
                <a:solidFill>
                  <a:schemeClr val="dk1"/>
                </a:solidFill>
              </a:rPr>
              <a:t>joint pain</a:t>
            </a:r>
            <a:r>
              <a:rPr lang="en-AU" sz="2400" dirty="0">
                <a:solidFill>
                  <a:schemeClr val="dk1"/>
                </a:solidFill>
                <a:latin typeface="Arial"/>
                <a:ea typeface="Arial"/>
                <a:cs typeface="Arial"/>
                <a:sym typeface="Arial"/>
              </a:rPr>
              <a:t> and swelling.</a:t>
            </a:r>
            <a:endParaRPr lang="en-US"/>
          </a:p>
          <a:p>
            <a:pPr marL="342900" indent="-342900">
              <a:lnSpc>
                <a:spcPct val="150000"/>
              </a:lnSpc>
              <a:spcBef>
                <a:spcPts val="1200"/>
              </a:spcBef>
              <a:buClr>
                <a:schemeClr val="dk1"/>
              </a:buClr>
              <a:buSzPts val="2400"/>
              <a:buFont typeface="Arial"/>
              <a:buChar char="•"/>
            </a:pPr>
            <a:r>
              <a:rPr lang="en-AU" sz="2400" dirty="0">
                <a:solidFill>
                  <a:schemeClr val="dk1"/>
                </a:solidFill>
                <a:latin typeface="Arial"/>
                <a:ea typeface="Arial"/>
                <a:cs typeface="Arial"/>
                <a:sym typeface="Arial"/>
              </a:rPr>
              <a:t>These medicines will </a:t>
            </a:r>
            <a:r>
              <a:rPr lang="en-AU" sz="2400" b="1" dirty="0">
                <a:solidFill>
                  <a:schemeClr val="dk1"/>
                </a:solidFill>
                <a:latin typeface="Arial"/>
                <a:ea typeface="Arial"/>
                <a:cs typeface="Arial"/>
                <a:sym typeface="Arial"/>
              </a:rPr>
              <a:t>help a current flare </a:t>
            </a:r>
            <a:r>
              <a:rPr lang="en-AU" sz="2400" dirty="0">
                <a:solidFill>
                  <a:schemeClr val="dk1"/>
                </a:solidFill>
                <a:latin typeface="Arial"/>
                <a:ea typeface="Arial"/>
                <a:cs typeface="Arial"/>
                <a:sym typeface="Arial"/>
              </a:rPr>
              <a:t>but will </a:t>
            </a:r>
            <a:r>
              <a:rPr lang="en-AU" sz="2400" b="1" dirty="0">
                <a:solidFill>
                  <a:schemeClr val="dk1"/>
                </a:solidFill>
                <a:latin typeface="Arial"/>
                <a:ea typeface="Arial"/>
                <a:cs typeface="Arial"/>
                <a:sym typeface="Arial"/>
              </a:rPr>
              <a:t>not stop </a:t>
            </a:r>
            <a:r>
              <a:rPr lang="en-AU" sz="2400" b="1" dirty="0">
                <a:solidFill>
                  <a:schemeClr val="dk1"/>
                </a:solidFill>
              </a:rPr>
              <a:t>new flares</a:t>
            </a:r>
            <a:r>
              <a:rPr lang="en-AU" sz="2400" b="1" dirty="0">
                <a:solidFill>
                  <a:schemeClr val="dk1"/>
                </a:solidFill>
                <a:latin typeface="Arial"/>
                <a:ea typeface="Arial"/>
                <a:cs typeface="Arial"/>
                <a:sym typeface="Arial"/>
              </a:rPr>
              <a:t>.</a:t>
            </a:r>
            <a:endParaRPr lang="en-AU" sz="2400" b="1" dirty="0">
              <a:solidFill>
                <a:schemeClr val="dk1"/>
              </a:solidFill>
              <a:latin typeface="Arial"/>
              <a:ea typeface="Arial"/>
              <a:cs typeface="Arial"/>
            </a:endParaRPr>
          </a:p>
          <a:p>
            <a:pPr marL="342900" indent="-342900">
              <a:lnSpc>
                <a:spcPct val="150000"/>
              </a:lnSpc>
              <a:spcBef>
                <a:spcPts val="1200"/>
              </a:spcBef>
              <a:buClr>
                <a:schemeClr val="dk1"/>
              </a:buClr>
              <a:buSzPts val="2400"/>
              <a:buFont typeface="Arial"/>
              <a:buChar char="•"/>
            </a:pPr>
            <a:r>
              <a:rPr lang="en-AU" sz="2400" b="1" dirty="0">
                <a:solidFill>
                  <a:schemeClr val="dk1"/>
                </a:solidFill>
              </a:rPr>
              <a:t>To stop more flares,</a:t>
            </a:r>
            <a:r>
              <a:rPr lang="en-AU" sz="2400" dirty="0">
                <a:solidFill>
                  <a:schemeClr val="dk1"/>
                </a:solidFill>
              </a:rPr>
              <a:t> you will need to take daily medicines</a:t>
            </a:r>
            <a:r>
              <a:rPr lang="en-AU" sz="2400" dirty="0">
                <a:solidFill>
                  <a:schemeClr val="dk1"/>
                </a:solidFill>
                <a:latin typeface="Arial"/>
                <a:ea typeface="Arial"/>
                <a:cs typeface="Arial"/>
                <a:sym typeface="Arial"/>
              </a:rPr>
              <a:t> </a:t>
            </a:r>
            <a:r>
              <a:rPr lang="en-AU" sz="2400" dirty="0">
                <a:solidFill>
                  <a:schemeClr val="dk1"/>
                </a:solidFill>
              </a:rPr>
              <a:t>to </a:t>
            </a:r>
            <a:r>
              <a:rPr lang="en-AU" sz="2400" b="1" dirty="0">
                <a:solidFill>
                  <a:schemeClr val="dk1"/>
                </a:solidFill>
              </a:rPr>
              <a:t>lower</a:t>
            </a:r>
            <a:r>
              <a:rPr lang="en-AU" sz="2400" b="1" dirty="0">
                <a:solidFill>
                  <a:schemeClr val="dk1"/>
                </a:solidFill>
                <a:latin typeface="Arial"/>
                <a:ea typeface="Arial"/>
                <a:cs typeface="Arial"/>
                <a:sym typeface="Arial"/>
              </a:rPr>
              <a:t> your uric acid levels</a:t>
            </a:r>
            <a:r>
              <a:rPr lang="en-AU" sz="2400" b="1" dirty="0">
                <a:solidFill>
                  <a:schemeClr val="dk1"/>
                </a:solidFill>
              </a:rPr>
              <a:t>.</a:t>
            </a:r>
            <a:endParaRPr lang="en-AU" sz="2400" b="1" dirty="0">
              <a:solidFill>
                <a:schemeClr val="dk1"/>
              </a:solidFill>
              <a:latin typeface="Arial"/>
              <a:ea typeface="Arial"/>
              <a:cs typeface="Arial"/>
            </a:endParaRPr>
          </a:p>
        </p:txBody>
      </p:sp>
      <p:sp>
        <p:nvSpPr>
          <p:cNvPr id="409" name="Google Shape;409;p13"/>
          <p:cNvSpPr txBox="1"/>
          <p:nvPr/>
        </p:nvSpPr>
        <p:spPr>
          <a:xfrm>
            <a:off x="4131757" y="952474"/>
            <a:ext cx="3928486" cy="523220"/>
          </a:xfrm>
          <a:prstGeom prst="rect">
            <a:avLst/>
          </a:prstGeom>
          <a:noFill/>
          <a:ln>
            <a:noFill/>
          </a:ln>
        </p:spPr>
        <p:txBody>
          <a:bodyPr spcFirstLastPara="1" wrap="square" lIns="91425" tIns="45700" rIns="91425" bIns="45700" anchor="t" anchorCtr="0">
            <a:spAutoFit/>
          </a:bodyPr>
          <a:lstStyle/>
          <a:p>
            <a:pPr algn="ctr"/>
            <a:r>
              <a:rPr lang="en-AU" sz="2800" b="1" dirty="0">
                <a:solidFill>
                  <a:schemeClr val="dk1"/>
                </a:solidFill>
                <a:latin typeface="Arial"/>
                <a:ea typeface="Arial"/>
                <a:cs typeface="Arial"/>
                <a:sym typeface="Arial"/>
              </a:rPr>
              <a:t>How to treat a flare</a:t>
            </a:r>
            <a:endParaRPr dirty="0">
              <a:solidFill>
                <a:schemeClr val="dk1"/>
              </a:solidFill>
            </a:endParaRPr>
          </a:p>
        </p:txBody>
      </p:sp>
      <p:sp>
        <p:nvSpPr>
          <p:cNvPr id="410" name="Google Shape;410;p13"/>
          <p:cNvSpPr/>
          <p:nvPr/>
        </p:nvSpPr>
        <p:spPr>
          <a:xfrm>
            <a:off x="0" y="0"/>
            <a:ext cx="12192000" cy="533450"/>
          </a:xfrm>
          <a:prstGeom prst="rect">
            <a:avLst/>
          </a:prstGeom>
          <a:solidFill>
            <a:srgbClr val="F0D9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AU" sz="2000" b="1">
                <a:solidFill>
                  <a:schemeClr val="tx1"/>
                </a:solidFill>
                <a:latin typeface="Arial"/>
                <a:ea typeface="Arial"/>
                <a:cs typeface="Arial"/>
                <a:sym typeface="Arial"/>
              </a:rPr>
              <a:t>TREATING FLARES</a:t>
            </a:r>
            <a:endParaRPr>
              <a:solidFill>
                <a:schemeClr val="tx1"/>
              </a:solidFill>
            </a:endParaRPr>
          </a:p>
        </p:txBody>
      </p:sp>
      <p:sp>
        <p:nvSpPr>
          <p:cNvPr id="412" name="Google Shape;412;p13"/>
          <p:cNvSpPr/>
          <p:nvPr/>
        </p:nvSpPr>
        <p:spPr>
          <a:xfrm>
            <a:off x="958613" y="1709542"/>
            <a:ext cx="10271147" cy="660286"/>
          </a:xfrm>
          <a:prstGeom prst="roundRect">
            <a:avLst>
              <a:gd name="adj" fmla="val 16667"/>
            </a:avLst>
          </a:prstGeom>
          <a:solidFill>
            <a:srgbClr val="009499"/>
          </a:solidFill>
          <a:ln w="1905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AU" sz="2400" b="1" dirty="0">
                <a:solidFill>
                  <a:schemeClr val="lt1"/>
                </a:solidFill>
                <a:latin typeface="Arial"/>
                <a:ea typeface="Arial"/>
                <a:cs typeface="Arial"/>
                <a:sym typeface="Arial"/>
              </a:rPr>
              <a:t>It is important to treat a gout flare as soon </a:t>
            </a:r>
            <a:r>
              <a:rPr lang="en-AU" sz="2400" b="1" dirty="0">
                <a:solidFill>
                  <a:srgbClr val="FFFFFF"/>
                </a:solidFill>
                <a:latin typeface="Arial"/>
                <a:ea typeface="Arial"/>
                <a:cs typeface="Arial"/>
                <a:sym typeface="Arial"/>
              </a:rPr>
              <a:t>you notice the first signs</a:t>
            </a:r>
            <a:r>
              <a:rPr lang="en-AU" sz="2000" b="1" dirty="0">
                <a:solidFill>
                  <a:srgbClr val="FFFFFF"/>
                </a:solidFill>
                <a:latin typeface="Arial"/>
                <a:ea typeface="Arial"/>
                <a:cs typeface="Arial"/>
                <a:sym typeface="Arial"/>
              </a:rPr>
              <a:t>.</a:t>
            </a:r>
            <a:r>
              <a:rPr lang="en-AU" sz="1800" b="1" dirty="0">
                <a:solidFill>
                  <a:srgbClr val="FFFFFF"/>
                </a:solidFill>
                <a:latin typeface="Arial"/>
                <a:ea typeface="Arial"/>
                <a:cs typeface="Arial"/>
                <a:sym typeface="Arial"/>
              </a:rPr>
              <a:t>  </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pic>
        <p:nvPicPr>
          <p:cNvPr id="418" name="Google Shape;418;p14"/>
          <p:cNvPicPr preferRelativeResize="0"/>
          <p:nvPr/>
        </p:nvPicPr>
        <p:blipFill rotWithShape="1">
          <a:blip r:embed="rId3" cstate="email">
            <a:alphaModFix amt="22000"/>
            <a:extLst>
              <a:ext uri="{28A0092B-C50C-407E-A947-70E740481C1C}">
                <a14:useLocalDpi xmlns:a14="http://schemas.microsoft.com/office/drawing/2010/main"/>
              </a:ext>
            </a:extLst>
          </a:blip>
          <a:srcRect/>
          <a:stretch/>
        </p:blipFill>
        <p:spPr>
          <a:xfrm>
            <a:off x="237997" y="4104146"/>
            <a:ext cx="2389151" cy="2435570"/>
          </a:xfrm>
          <a:prstGeom prst="rect">
            <a:avLst/>
          </a:prstGeom>
          <a:noFill/>
          <a:ln>
            <a:noFill/>
          </a:ln>
        </p:spPr>
      </p:pic>
      <p:sp>
        <p:nvSpPr>
          <p:cNvPr id="419" name="Google Shape;419;p14"/>
          <p:cNvSpPr/>
          <p:nvPr/>
        </p:nvSpPr>
        <p:spPr>
          <a:xfrm>
            <a:off x="0" y="0"/>
            <a:ext cx="12192000" cy="533450"/>
          </a:xfrm>
          <a:prstGeom prst="rect">
            <a:avLst/>
          </a:prstGeom>
          <a:solidFill>
            <a:srgbClr val="2C70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AU" sz="2000" b="1">
                <a:solidFill>
                  <a:schemeClr val="lt1"/>
                </a:solidFill>
                <a:latin typeface="Arial"/>
                <a:ea typeface="Arial"/>
                <a:cs typeface="Arial"/>
                <a:sym typeface="Arial"/>
              </a:rPr>
              <a:t>TREATING GOUT</a:t>
            </a:r>
            <a:endParaRPr/>
          </a:p>
        </p:txBody>
      </p:sp>
      <p:sp>
        <p:nvSpPr>
          <p:cNvPr id="420" name="Google Shape;420;p14"/>
          <p:cNvSpPr txBox="1"/>
          <p:nvPr/>
        </p:nvSpPr>
        <p:spPr>
          <a:xfrm>
            <a:off x="2140892" y="2672864"/>
            <a:ext cx="7120871"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421" name="Google Shape;421;p14"/>
          <p:cNvSpPr txBox="1"/>
          <p:nvPr/>
        </p:nvSpPr>
        <p:spPr>
          <a:xfrm>
            <a:off x="1610806" y="1164595"/>
            <a:ext cx="8973550" cy="3754834"/>
          </a:xfrm>
          <a:prstGeom prst="rect">
            <a:avLst/>
          </a:prstGeom>
          <a:noFill/>
          <a:ln>
            <a:noFill/>
          </a:ln>
        </p:spPr>
        <p:txBody>
          <a:bodyPr spcFirstLastPara="1" wrap="square" lIns="91425" tIns="45700" rIns="91425" bIns="45700" anchor="t" anchorCtr="0">
            <a:spAutoFit/>
          </a:bodyPr>
          <a:lstStyle/>
          <a:p>
            <a:pPr algn="ctr"/>
            <a:r>
              <a:rPr lang="en-AU" sz="2800" b="1" dirty="0">
                <a:solidFill>
                  <a:schemeClr val="dk1"/>
                </a:solidFill>
              </a:rPr>
              <a:t>How to</a:t>
            </a:r>
            <a:r>
              <a:rPr lang="en-AU" sz="2800" b="1" dirty="0">
                <a:solidFill>
                  <a:schemeClr val="dk1"/>
                </a:solidFill>
                <a:latin typeface="Arial"/>
                <a:ea typeface="Arial"/>
                <a:cs typeface="Arial"/>
                <a:sym typeface="Arial"/>
              </a:rPr>
              <a:t> stop future flares</a:t>
            </a:r>
            <a:endParaRPr sz="2800" dirty="0">
              <a:solidFill>
                <a:schemeClr val="dk1"/>
              </a:solidFill>
              <a:latin typeface="Arial"/>
              <a:ea typeface="Arial"/>
              <a:cs typeface="Arial"/>
              <a:sym typeface="Arial"/>
            </a:endParaRPr>
          </a:p>
          <a:p>
            <a:pPr marL="285750" marR="0" lvl="0" indent="-133350" algn="ctr" rtl="0">
              <a:spcBef>
                <a:spcPts val="0"/>
              </a:spcBef>
              <a:spcAft>
                <a:spcPts val="0"/>
              </a:spcAft>
              <a:buClr>
                <a:schemeClr val="dk1"/>
              </a:buClr>
              <a:buSzPts val="2400"/>
              <a:buFont typeface="Arial"/>
              <a:buNone/>
            </a:pPr>
            <a:endParaRPr sz="2400" b="1">
              <a:solidFill>
                <a:schemeClr val="dk1"/>
              </a:solidFill>
              <a:latin typeface="Arial"/>
              <a:ea typeface="Arial"/>
              <a:cs typeface="Arial"/>
              <a:sym typeface="Arial"/>
            </a:endParaRPr>
          </a:p>
          <a:p>
            <a:pPr marL="285750" indent="-285750">
              <a:buClr>
                <a:schemeClr val="dk1"/>
              </a:buClr>
              <a:buSzPts val="2400"/>
              <a:buFont typeface="Arial"/>
              <a:buChar char="•"/>
            </a:pPr>
            <a:r>
              <a:rPr lang="en-AU" sz="2400" dirty="0">
                <a:solidFill>
                  <a:schemeClr val="dk1"/>
                </a:solidFill>
                <a:latin typeface="Arial"/>
                <a:ea typeface="Arial"/>
                <a:cs typeface="Arial"/>
                <a:sym typeface="Arial"/>
              </a:rPr>
              <a:t>There are medicines that lower uric acid levels in the blood</a:t>
            </a:r>
            <a:r>
              <a:rPr lang="en-AU" sz="2400" dirty="0">
                <a:solidFill>
                  <a:schemeClr val="dk1"/>
                </a:solidFill>
              </a:rPr>
              <a:t>. </a:t>
            </a:r>
            <a:endParaRPr dirty="0">
              <a:solidFill>
                <a:schemeClr val="dk1"/>
              </a:solidFill>
            </a:endParaRPr>
          </a:p>
          <a:p>
            <a:pPr marL="285750" marR="0" lvl="0" indent="-13335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2400"/>
              <a:buFont typeface="Arial"/>
              <a:buChar char="•"/>
            </a:pPr>
            <a:r>
              <a:rPr lang="en-AU" sz="2400" dirty="0">
                <a:solidFill>
                  <a:schemeClr val="dk1"/>
                </a:solidFill>
                <a:latin typeface="Arial"/>
                <a:ea typeface="Arial"/>
                <a:cs typeface="Arial"/>
                <a:sym typeface="Arial"/>
              </a:rPr>
              <a:t>These medicines are known as </a:t>
            </a:r>
            <a:r>
              <a:rPr lang="en-AU" sz="2400" b="1" dirty="0">
                <a:solidFill>
                  <a:schemeClr val="dk1"/>
                </a:solidFill>
                <a:latin typeface="Arial"/>
                <a:ea typeface="Arial"/>
                <a:cs typeface="Arial"/>
                <a:sym typeface="Arial"/>
              </a:rPr>
              <a:t>urate-lowering therapies (ULT)</a:t>
            </a:r>
            <a:r>
              <a:rPr lang="en-AU" sz="2400" dirty="0">
                <a:solidFill>
                  <a:schemeClr val="dk1"/>
                </a:solidFill>
                <a:latin typeface="Arial"/>
                <a:ea typeface="Arial"/>
                <a:cs typeface="Arial"/>
                <a:sym typeface="Arial"/>
              </a:rPr>
              <a:t>. </a:t>
            </a:r>
            <a:endParaRPr dirty="0">
              <a:solidFill>
                <a:schemeClr val="dk1"/>
              </a:solidFill>
            </a:endParaRPr>
          </a:p>
          <a:p>
            <a:pPr marL="285750" marR="0" lvl="0" indent="-13335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2400"/>
              <a:buFont typeface="Arial"/>
              <a:buChar char="•"/>
            </a:pPr>
            <a:r>
              <a:rPr lang="en-AU" sz="2400" dirty="0">
                <a:solidFill>
                  <a:schemeClr val="dk1"/>
                </a:solidFill>
                <a:latin typeface="Arial"/>
                <a:ea typeface="Arial"/>
                <a:cs typeface="Arial"/>
                <a:sym typeface="Arial"/>
              </a:rPr>
              <a:t>Taking these medicines is the best way to treat gout and stop more flares. </a:t>
            </a:r>
            <a:endParaRPr dirty="0">
              <a:solidFill>
                <a:schemeClr val="dk1"/>
              </a:solidFill>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411" name="Google Shape;411;p13"/>
          <p:cNvPicPr preferRelativeResize="0"/>
          <p:nvPr/>
        </p:nvPicPr>
        <p:blipFill rotWithShape="1">
          <a:blip r:embed="rId4">
            <a:alphaModFix/>
          </a:blip>
          <a:srcRect/>
          <a:stretch/>
        </p:blipFill>
        <p:spPr>
          <a:xfrm>
            <a:off x="9900138" y="4964755"/>
            <a:ext cx="1670191" cy="139104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15"/>
          <p:cNvSpPr txBox="1"/>
          <p:nvPr/>
        </p:nvSpPr>
        <p:spPr>
          <a:xfrm>
            <a:off x="1544838" y="1079867"/>
            <a:ext cx="9774091" cy="3139281"/>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AU" sz="2800" b="1" dirty="0">
                <a:solidFill>
                  <a:schemeClr val="dk1"/>
                </a:solidFill>
                <a:latin typeface="Arial"/>
                <a:ea typeface="Arial"/>
                <a:cs typeface="Arial"/>
                <a:sym typeface="Arial"/>
              </a:rPr>
              <a:t>How to take these medicines</a:t>
            </a:r>
            <a:endParaRPr lang="en-US" sz="2800" dirty="0">
              <a:solidFill>
                <a:schemeClr val="dk1"/>
              </a:solidFill>
              <a:latin typeface="Arial"/>
              <a:ea typeface="Arial"/>
              <a:cs typeface="Arial"/>
            </a:endParaRPr>
          </a:p>
          <a:p>
            <a:pPr marL="628650" marR="0" lvl="0" indent="-342900" algn="l" rtl="0">
              <a:lnSpc>
                <a:spcPct val="150000"/>
              </a:lnSpc>
              <a:spcBef>
                <a:spcPts val="1200"/>
              </a:spcBef>
              <a:spcAft>
                <a:spcPts val="0"/>
              </a:spcAft>
              <a:buClr>
                <a:schemeClr val="dk1"/>
              </a:buClr>
              <a:buSzPts val="2400"/>
              <a:buChar char="•"/>
            </a:pPr>
            <a:r>
              <a:rPr lang="en-AU" sz="2400" dirty="0">
                <a:solidFill>
                  <a:schemeClr val="dk1"/>
                </a:solidFill>
                <a:latin typeface="Arial"/>
                <a:ea typeface="Arial"/>
                <a:cs typeface="Arial"/>
                <a:sym typeface="Arial"/>
              </a:rPr>
              <a:t>Most people will take a medicine called </a:t>
            </a:r>
            <a:r>
              <a:rPr lang="en-AU" sz="2400" b="1" dirty="0">
                <a:solidFill>
                  <a:schemeClr val="dk1"/>
                </a:solidFill>
                <a:latin typeface="Arial"/>
                <a:ea typeface="Arial"/>
                <a:cs typeface="Arial"/>
                <a:sym typeface="Arial"/>
              </a:rPr>
              <a:t>allopurinol</a:t>
            </a:r>
            <a:endParaRPr dirty="0">
              <a:solidFill>
                <a:schemeClr val="dk1"/>
              </a:solidFill>
            </a:endParaRPr>
          </a:p>
          <a:p>
            <a:pPr marL="628650" marR="0" lvl="0" indent="-342900" algn="l" rtl="0">
              <a:lnSpc>
                <a:spcPct val="150000"/>
              </a:lnSpc>
              <a:spcBef>
                <a:spcPts val="1200"/>
              </a:spcBef>
              <a:spcAft>
                <a:spcPts val="0"/>
              </a:spcAft>
              <a:buClr>
                <a:schemeClr val="dk1"/>
              </a:buClr>
              <a:buSzPts val="2400"/>
              <a:buChar char="•"/>
            </a:pPr>
            <a:r>
              <a:rPr lang="en-AU" sz="2400" dirty="0">
                <a:solidFill>
                  <a:schemeClr val="dk1"/>
                </a:solidFill>
                <a:latin typeface="Arial"/>
                <a:ea typeface="Arial"/>
                <a:cs typeface="Arial"/>
                <a:sym typeface="Arial"/>
              </a:rPr>
              <a:t>These medicines need to be taken each day even if you are not having a flare</a:t>
            </a:r>
            <a:r>
              <a:rPr lang="en-AU" sz="2000" dirty="0">
                <a:solidFill>
                  <a:schemeClr val="dk1"/>
                </a:solidFill>
                <a:latin typeface="Arial"/>
                <a:ea typeface="Arial"/>
                <a:cs typeface="Arial"/>
                <a:sym typeface="Arial"/>
              </a:rPr>
              <a:t>.</a:t>
            </a:r>
            <a:endParaRPr lang="en-AU">
              <a:solidFill>
                <a:schemeClr val="dk1"/>
              </a:solidFill>
              <a:latin typeface="Arial"/>
              <a:ea typeface="Arial"/>
              <a:cs typeface="Arial"/>
            </a:endParaRPr>
          </a:p>
          <a:p>
            <a:pPr marL="285750" indent="-171450">
              <a:spcBef>
                <a:spcPts val="1200"/>
              </a:spcBef>
              <a:buSzPts val="1800"/>
            </a:pPr>
            <a:endParaRPr lang="en-US" sz="1800" dirty="0">
              <a:solidFill>
                <a:schemeClr val="dk1"/>
              </a:solidFill>
            </a:endParaRPr>
          </a:p>
        </p:txBody>
      </p:sp>
      <p:sp>
        <p:nvSpPr>
          <p:cNvPr id="428" name="Google Shape;428;p15"/>
          <p:cNvSpPr/>
          <p:nvPr/>
        </p:nvSpPr>
        <p:spPr>
          <a:xfrm>
            <a:off x="0" y="0"/>
            <a:ext cx="12192000" cy="533450"/>
          </a:xfrm>
          <a:prstGeom prst="rect">
            <a:avLst/>
          </a:prstGeom>
          <a:solidFill>
            <a:srgbClr val="2C70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AU" sz="2000" b="1">
                <a:solidFill>
                  <a:schemeClr val="lt1"/>
                </a:solidFill>
                <a:latin typeface="Arial"/>
                <a:ea typeface="Arial"/>
                <a:cs typeface="Arial"/>
                <a:sym typeface="Arial"/>
              </a:rPr>
              <a:t>TREATING GOUT</a:t>
            </a:r>
            <a:endParaRPr/>
          </a:p>
        </p:txBody>
      </p:sp>
      <p:pic>
        <p:nvPicPr>
          <p:cNvPr id="429" name="Google Shape;429;p15" descr="A line art of a bottle and pills&#10;&#10;AI-generated content may be incorrect."/>
          <p:cNvPicPr preferRelativeResize="0"/>
          <p:nvPr/>
        </p:nvPicPr>
        <p:blipFill rotWithShape="1">
          <a:blip r:embed="rId3" cstate="email">
            <a:alphaModFix amt="22000"/>
            <a:extLst>
              <a:ext uri="{28A0092B-C50C-407E-A947-70E740481C1C}">
                <a14:useLocalDpi xmlns:a14="http://schemas.microsoft.com/office/drawing/2010/main"/>
              </a:ext>
            </a:extLst>
          </a:blip>
          <a:srcRect/>
          <a:stretch/>
        </p:blipFill>
        <p:spPr>
          <a:xfrm>
            <a:off x="122978" y="4219165"/>
            <a:ext cx="2389151" cy="2435570"/>
          </a:xfrm>
          <a:prstGeom prst="rect">
            <a:avLst/>
          </a:prstGeom>
          <a:noFill/>
          <a:ln>
            <a:noFill/>
          </a:ln>
        </p:spPr>
      </p:pic>
      <p:sp>
        <p:nvSpPr>
          <p:cNvPr id="430" name="Google Shape;430;p15"/>
          <p:cNvSpPr/>
          <p:nvPr/>
        </p:nvSpPr>
        <p:spPr>
          <a:xfrm>
            <a:off x="1630389" y="4105364"/>
            <a:ext cx="9599567" cy="1040349"/>
          </a:xfrm>
          <a:prstGeom prst="roundRect">
            <a:avLst>
              <a:gd name="adj" fmla="val 16667"/>
            </a:avLst>
          </a:prstGeom>
          <a:solidFill>
            <a:srgbClr val="F0D9C0"/>
          </a:solidFill>
          <a:ln w="19050" cap="flat" cmpd="sng">
            <a:solidFill>
              <a:srgbClr val="7D002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AU" sz="2000" dirty="0">
                <a:solidFill>
                  <a:srgbClr val="000000"/>
                </a:solidFill>
                <a:latin typeface="Arial"/>
                <a:ea typeface="Arial"/>
                <a:cs typeface="Arial"/>
                <a:sym typeface="Arial"/>
              </a:rPr>
              <a:t>Make sure to talk with your doctor or Aboriginal health worker about any bush medicines or other remedies you're using, so they can work together safely with your prescribed treatment</a:t>
            </a:r>
            <a:r>
              <a:rPr lang="en-AU" sz="2000" dirty="0"/>
              <a:t>.</a:t>
            </a:r>
            <a:endParaRPr sz="2000" dirty="0">
              <a:solidFill>
                <a:schemeClr val="l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E1DA93B-967E-5B96-C559-F705A9087CD5}"/>
              </a:ext>
            </a:extLst>
          </p:cNvPr>
          <p:cNvSpPr/>
          <p:nvPr/>
        </p:nvSpPr>
        <p:spPr>
          <a:xfrm>
            <a:off x="3926378" y="794394"/>
            <a:ext cx="4343791" cy="915872"/>
          </a:xfrm>
          <a:prstGeom prst="roundRect">
            <a:avLst/>
          </a:prstGeom>
          <a:solidFill>
            <a:schemeClr val="accent4">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b="1" dirty="0">
                <a:cs typeface="Arial"/>
              </a:rPr>
              <a:t>Remember</a:t>
            </a:r>
            <a:endParaRPr lang="en-US" sz="2600" b="1">
              <a:cs typeface="Arial"/>
            </a:endParaRPr>
          </a:p>
        </p:txBody>
      </p:sp>
      <p:pic>
        <p:nvPicPr>
          <p:cNvPr id="4" name="Google Shape;484;p19" descr="A white exclamation mark in a triangle&#10;&#10;AI-generated content may be incorrect.">
            <a:extLst>
              <a:ext uri="{FF2B5EF4-FFF2-40B4-BE49-F238E27FC236}">
                <a16:creationId xmlns:a16="http://schemas.microsoft.com/office/drawing/2014/main" id="{FC51AB8E-96F9-343D-3E0E-22C8E2A7FA23}"/>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342710" y="981600"/>
            <a:ext cx="637452" cy="561373"/>
          </a:xfrm>
          <a:prstGeom prst="rect">
            <a:avLst/>
          </a:prstGeom>
          <a:noFill/>
          <a:ln>
            <a:noFill/>
          </a:ln>
        </p:spPr>
      </p:pic>
      <p:sp>
        <p:nvSpPr>
          <p:cNvPr id="3" name="Rectangle 2">
            <a:extLst>
              <a:ext uri="{FF2B5EF4-FFF2-40B4-BE49-F238E27FC236}">
                <a16:creationId xmlns:a16="http://schemas.microsoft.com/office/drawing/2014/main" id="{72277D6B-D98D-52AE-430A-F715E22DFA1B}"/>
              </a:ext>
            </a:extLst>
          </p:cNvPr>
          <p:cNvSpPr/>
          <p:nvPr/>
        </p:nvSpPr>
        <p:spPr>
          <a:xfrm>
            <a:off x="1041753" y="2226566"/>
            <a:ext cx="4126178" cy="3475921"/>
          </a:xfrm>
          <a:prstGeom prst="rect">
            <a:avLst/>
          </a:prstGeom>
          <a:solidFill>
            <a:schemeClr val="accent2">
              <a:lumMod val="40000"/>
              <a:lumOff val="6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t> </a:t>
            </a:r>
            <a:endParaRPr lang="en-US"/>
          </a:p>
        </p:txBody>
      </p:sp>
      <p:sp>
        <p:nvSpPr>
          <p:cNvPr id="6" name="TextBox 5">
            <a:extLst>
              <a:ext uri="{FF2B5EF4-FFF2-40B4-BE49-F238E27FC236}">
                <a16:creationId xmlns:a16="http://schemas.microsoft.com/office/drawing/2014/main" id="{C38E1E56-4183-3EF8-033B-41DCE4FF20E5}"/>
              </a:ext>
            </a:extLst>
          </p:cNvPr>
          <p:cNvSpPr txBox="1"/>
          <p:nvPr/>
        </p:nvSpPr>
        <p:spPr>
          <a:xfrm>
            <a:off x="1552765" y="2624637"/>
            <a:ext cx="3097589" cy="15081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600" b="1" dirty="0"/>
              <a:t>Treating a flare</a:t>
            </a:r>
          </a:p>
          <a:p>
            <a:pPr algn="ctr"/>
            <a:endParaRPr lang="en-US" sz="2600" b="1" dirty="0"/>
          </a:p>
          <a:p>
            <a:pPr algn="ctr"/>
            <a:r>
              <a:rPr lang="en-AU" sz="2000" dirty="0"/>
              <a:t>Medicines that relieve pain and swelling fast.</a:t>
            </a:r>
            <a:endParaRPr lang="en-US" sz="2000" dirty="0"/>
          </a:p>
        </p:txBody>
      </p:sp>
      <p:sp>
        <p:nvSpPr>
          <p:cNvPr id="7" name="Rectangle 6">
            <a:extLst>
              <a:ext uri="{FF2B5EF4-FFF2-40B4-BE49-F238E27FC236}">
                <a16:creationId xmlns:a16="http://schemas.microsoft.com/office/drawing/2014/main" id="{7F060ABE-15ED-5EC4-2342-DDB6D2DC833C}"/>
              </a:ext>
            </a:extLst>
          </p:cNvPr>
          <p:cNvSpPr/>
          <p:nvPr/>
        </p:nvSpPr>
        <p:spPr>
          <a:xfrm>
            <a:off x="6533408" y="2226566"/>
            <a:ext cx="4126178" cy="3475921"/>
          </a:xfrm>
          <a:prstGeom prst="rect">
            <a:avLst/>
          </a:prstGeom>
          <a:solidFill>
            <a:schemeClr val="bg2">
              <a:lumMod val="25000"/>
              <a:lumOff val="75000"/>
            </a:schemeClr>
          </a:solidFill>
          <a:ln>
            <a:solidFill>
              <a:schemeClr val="bg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7AD1804-52AF-F271-86DE-708EE7AD819C}"/>
              </a:ext>
            </a:extLst>
          </p:cNvPr>
          <p:cNvSpPr txBox="1"/>
          <p:nvPr/>
        </p:nvSpPr>
        <p:spPr>
          <a:xfrm>
            <a:off x="7044420" y="2624637"/>
            <a:ext cx="3097589" cy="19082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600" b="1" dirty="0"/>
              <a:t>Preventing flares</a:t>
            </a:r>
            <a:endParaRPr lang="en-US" dirty="0"/>
          </a:p>
          <a:p>
            <a:pPr algn="ctr"/>
            <a:endParaRPr lang="en-US" sz="2600" b="1" dirty="0"/>
          </a:p>
          <a:p>
            <a:pPr algn="ctr"/>
            <a:r>
              <a:rPr lang="en-AU" sz="2200" dirty="0"/>
              <a:t>Medicines that lower uric acid and help keep flares away</a:t>
            </a:r>
            <a:endParaRPr lang="en-US" sz="2200" dirty="0"/>
          </a:p>
        </p:txBody>
      </p:sp>
    </p:spTree>
    <p:extLst>
      <p:ext uri="{BB962C8B-B14F-4D97-AF65-F5344CB8AC3E}">
        <p14:creationId xmlns:p14="http://schemas.microsoft.com/office/powerpoint/2010/main" val="3190291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16"/>
          <p:cNvSpPr txBox="1"/>
          <p:nvPr/>
        </p:nvSpPr>
        <p:spPr>
          <a:xfrm>
            <a:off x="1440458" y="1446564"/>
            <a:ext cx="9519077" cy="34778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2800" b="1" dirty="0">
                <a:solidFill>
                  <a:schemeClr val="dk1"/>
                </a:solidFill>
                <a:latin typeface="Arial"/>
                <a:ea typeface="Arial"/>
                <a:cs typeface="Arial"/>
                <a:sym typeface="Arial"/>
              </a:rPr>
              <a:t>Reaching your target uric acid level </a:t>
            </a:r>
            <a:endParaRPr sz="2800" dirty="0">
              <a:solidFill>
                <a:schemeClr val="dk1"/>
              </a:solidFill>
              <a:latin typeface="Arial"/>
              <a:ea typeface="Arial"/>
              <a:cs typeface="Arial"/>
              <a:sym typeface="Arial"/>
            </a:endParaRPr>
          </a:p>
          <a:p>
            <a:pPr marL="0" marR="0" lvl="0" indent="0" algn="l" rtl="0">
              <a:spcBef>
                <a:spcPts val="0"/>
              </a:spcBef>
              <a:spcAft>
                <a:spcPts val="0"/>
              </a:spcAft>
              <a:buNone/>
            </a:pPr>
            <a:endParaRPr sz="2400" b="1" dirty="0">
              <a:solidFill>
                <a:schemeClr val="dk1"/>
              </a:solidFill>
              <a:latin typeface="Arial"/>
              <a:ea typeface="Arial"/>
              <a:cs typeface="Arial"/>
              <a:sym typeface="Arial"/>
            </a:endParaRPr>
          </a:p>
          <a:p>
            <a:pPr marL="342900" indent="-342900">
              <a:buClr>
                <a:schemeClr val="dk1"/>
              </a:buClr>
              <a:buSzPts val="2400"/>
              <a:buFont typeface="Arial"/>
              <a:buChar char="•"/>
            </a:pPr>
            <a:r>
              <a:rPr lang="en-AU" sz="2400" dirty="0">
                <a:solidFill>
                  <a:schemeClr val="dk1"/>
                </a:solidFill>
                <a:latin typeface="Arial"/>
                <a:ea typeface="Arial"/>
                <a:cs typeface="Arial"/>
                <a:sym typeface="Arial"/>
              </a:rPr>
              <a:t>The doctor will check your uric acid level</a:t>
            </a:r>
            <a:r>
              <a:rPr lang="en-AU" sz="2400" dirty="0">
                <a:solidFill>
                  <a:schemeClr val="dk1"/>
                </a:solidFill>
              </a:rPr>
              <a:t>  regularly.</a:t>
            </a:r>
            <a:endParaRPr lang="en-AU" sz="2400" dirty="0">
              <a:solidFill>
                <a:schemeClr val="dk1"/>
              </a:solidFill>
              <a:latin typeface="Arial"/>
              <a:ea typeface="Arial"/>
              <a:cs typeface="Arial"/>
            </a:endParaRPr>
          </a:p>
          <a:p>
            <a:pPr marL="342900" indent="-342900">
              <a:buClr>
                <a:schemeClr val="dk1"/>
              </a:buClr>
              <a:buSzPts val="2400"/>
              <a:buFont typeface="Arial"/>
              <a:buChar char="•"/>
            </a:pPr>
            <a:endParaRPr lang="en-AU" sz="2400" dirty="0">
              <a:solidFill>
                <a:schemeClr val="dk1"/>
              </a:solidFill>
            </a:endParaRPr>
          </a:p>
          <a:p>
            <a:pPr marL="342900" indent="-342900">
              <a:buClr>
                <a:schemeClr val="dk1"/>
              </a:buClr>
              <a:buSzPts val="2400"/>
              <a:buFont typeface="Arial"/>
              <a:buChar char="•"/>
            </a:pPr>
            <a:r>
              <a:rPr lang="en-AU" sz="2400" dirty="0">
                <a:solidFill>
                  <a:schemeClr val="dk1"/>
                </a:solidFill>
                <a:latin typeface="Arial"/>
                <a:ea typeface="Arial"/>
                <a:cs typeface="Arial"/>
                <a:sym typeface="Arial"/>
              </a:rPr>
              <a:t>Your medicine dose might be changed to help you reach </a:t>
            </a:r>
            <a:r>
              <a:rPr lang="en-AU" sz="2400" dirty="0">
                <a:solidFill>
                  <a:schemeClr val="dk1"/>
                </a:solidFill>
              </a:rPr>
              <a:t>your target level.</a:t>
            </a:r>
          </a:p>
          <a:p>
            <a:pPr marL="342900" indent="-342900">
              <a:buClr>
                <a:schemeClr val="dk1"/>
              </a:buClr>
              <a:buSzPts val="2400"/>
              <a:buFont typeface="Arial"/>
              <a:buChar char="•"/>
            </a:pPr>
            <a:endParaRPr lang="en-AU" sz="2400" dirty="0">
              <a:solidFill>
                <a:schemeClr val="dk1"/>
              </a:solidFill>
            </a:endParaRPr>
          </a:p>
          <a:p>
            <a:pPr marL="342900" indent="-342900">
              <a:buClr>
                <a:schemeClr val="dk1"/>
              </a:buClr>
              <a:buSzPts val="2400"/>
              <a:buFont typeface="Arial"/>
              <a:buChar char="•"/>
            </a:pPr>
            <a:r>
              <a:rPr lang="en-AU" sz="2400" dirty="0">
                <a:solidFill>
                  <a:schemeClr val="dk1"/>
                </a:solidFill>
              </a:rPr>
              <a:t>The target level will help reduce future gout flares. </a:t>
            </a:r>
            <a:endParaRPr lang="en-AU" sz="2400" dirty="0">
              <a:solidFill>
                <a:schemeClr val="dk1"/>
              </a:solidFill>
              <a:latin typeface="Arial"/>
              <a:ea typeface="Arial"/>
              <a:cs typeface="Arial"/>
            </a:endParaRPr>
          </a:p>
          <a:p>
            <a:pPr marL="342900" indent="-190500">
              <a:buClr>
                <a:schemeClr val="dk1"/>
              </a:buClr>
              <a:buSzPts val="2400"/>
            </a:pPr>
            <a:endParaRPr lang="en-US" sz="2400" dirty="0">
              <a:solidFill>
                <a:schemeClr val="dk1"/>
              </a:solidFill>
            </a:endParaRPr>
          </a:p>
        </p:txBody>
      </p:sp>
      <p:sp>
        <p:nvSpPr>
          <p:cNvPr id="437" name="Google Shape;437;p16"/>
          <p:cNvSpPr/>
          <p:nvPr/>
        </p:nvSpPr>
        <p:spPr>
          <a:xfrm>
            <a:off x="0" y="0"/>
            <a:ext cx="12192000" cy="533450"/>
          </a:xfrm>
          <a:prstGeom prst="rect">
            <a:avLst/>
          </a:prstGeom>
          <a:solidFill>
            <a:srgbClr val="2C70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AU" sz="2000" b="1">
                <a:solidFill>
                  <a:schemeClr val="lt1"/>
                </a:solidFill>
                <a:latin typeface="Arial"/>
                <a:ea typeface="Arial"/>
                <a:cs typeface="Arial"/>
                <a:sym typeface="Arial"/>
              </a:rPr>
              <a:t>TREATING GOUT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cxnSp>
        <p:nvCxnSpPr>
          <p:cNvPr id="444" name="Google Shape;444;p17"/>
          <p:cNvCxnSpPr/>
          <p:nvPr/>
        </p:nvCxnSpPr>
        <p:spPr>
          <a:xfrm>
            <a:off x="904702" y="3376263"/>
            <a:ext cx="10477789" cy="0"/>
          </a:xfrm>
          <a:prstGeom prst="straightConnector1">
            <a:avLst/>
          </a:prstGeom>
          <a:noFill/>
          <a:ln w="28575" cap="flat" cmpd="sng">
            <a:solidFill>
              <a:srgbClr val="184E7D"/>
            </a:solidFill>
            <a:prstDash val="dot"/>
            <a:miter lim="800000"/>
            <a:headEnd type="none" w="sm" len="sm"/>
            <a:tailEnd type="none" w="sm" len="sm"/>
          </a:ln>
        </p:spPr>
      </p:cxnSp>
      <p:sp>
        <p:nvSpPr>
          <p:cNvPr id="445" name="Google Shape;445;p17"/>
          <p:cNvSpPr/>
          <p:nvPr/>
        </p:nvSpPr>
        <p:spPr>
          <a:xfrm>
            <a:off x="1349829" y="2440502"/>
            <a:ext cx="2044218" cy="1976994"/>
          </a:xfrm>
          <a:prstGeom prst="flowChartConnector">
            <a:avLst/>
          </a:prstGeom>
          <a:solidFill>
            <a:srgbClr val="E0EFF0"/>
          </a:solidFill>
          <a:ln w="38100" cap="flat" cmpd="sng">
            <a:solidFill>
              <a:srgbClr val="0094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AU" sz="1800">
                <a:solidFill>
                  <a:schemeClr val="dk1"/>
                </a:solidFill>
                <a:latin typeface="Arial"/>
                <a:ea typeface="Arial"/>
                <a:cs typeface="Arial"/>
                <a:sym typeface="Arial"/>
              </a:rPr>
              <a:t>The  doctor will start you with a low dose  </a:t>
            </a:r>
            <a:endParaRPr/>
          </a:p>
        </p:txBody>
      </p:sp>
      <p:sp>
        <p:nvSpPr>
          <p:cNvPr id="446" name="Google Shape;446;p17"/>
          <p:cNvSpPr/>
          <p:nvPr/>
        </p:nvSpPr>
        <p:spPr>
          <a:xfrm>
            <a:off x="3842675" y="2440502"/>
            <a:ext cx="2044218" cy="1976994"/>
          </a:xfrm>
          <a:prstGeom prst="flowChartConnector">
            <a:avLst/>
          </a:prstGeom>
          <a:solidFill>
            <a:srgbClr val="E0EFF0"/>
          </a:solidFill>
          <a:ln w="38100" cap="flat" cmpd="sng">
            <a:solidFill>
              <a:srgbClr val="0094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AU" sz="1800">
                <a:solidFill>
                  <a:schemeClr val="dk1"/>
                </a:solidFill>
                <a:latin typeface="Arial"/>
                <a:ea typeface="Arial"/>
                <a:cs typeface="Arial"/>
                <a:sym typeface="Arial"/>
              </a:rPr>
              <a:t>The doctor will check your uric acid levels with a blood test</a:t>
            </a:r>
            <a:endParaRPr/>
          </a:p>
        </p:txBody>
      </p:sp>
      <p:sp>
        <p:nvSpPr>
          <p:cNvPr id="447" name="Google Shape;447;p17"/>
          <p:cNvSpPr/>
          <p:nvPr/>
        </p:nvSpPr>
        <p:spPr>
          <a:xfrm>
            <a:off x="6335521" y="2387766"/>
            <a:ext cx="2044218" cy="1976994"/>
          </a:xfrm>
          <a:prstGeom prst="flowChartConnector">
            <a:avLst/>
          </a:prstGeom>
          <a:solidFill>
            <a:srgbClr val="E0EFF0"/>
          </a:solidFill>
          <a:ln w="38100" cap="flat" cmpd="sng">
            <a:solidFill>
              <a:srgbClr val="0094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AU" sz="1800">
                <a:solidFill>
                  <a:schemeClr val="dk1"/>
                </a:solidFill>
                <a:latin typeface="Arial"/>
                <a:ea typeface="Arial"/>
                <a:cs typeface="Arial"/>
                <a:sym typeface="Arial"/>
              </a:rPr>
              <a:t>The doctor will increase your dose</a:t>
            </a:r>
            <a:endParaRPr/>
          </a:p>
        </p:txBody>
      </p:sp>
      <p:sp>
        <p:nvSpPr>
          <p:cNvPr id="448" name="Google Shape;448;p17"/>
          <p:cNvSpPr/>
          <p:nvPr/>
        </p:nvSpPr>
        <p:spPr>
          <a:xfrm>
            <a:off x="8828367" y="2387766"/>
            <a:ext cx="2044218" cy="1976994"/>
          </a:xfrm>
          <a:prstGeom prst="flowChartConnector">
            <a:avLst/>
          </a:prstGeom>
          <a:solidFill>
            <a:srgbClr val="E0EFF0"/>
          </a:solidFill>
          <a:ln w="38100" cap="flat" cmpd="sng">
            <a:solidFill>
              <a:srgbClr val="0094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AU" sz="1800">
                <a:solidFill>
                  <a:schemeClr val="dk1"/>
                </a:solidFill>
                <a:latin typeface="Arial"/>
                <a:ea typeface="Arial"/>
                <a:cs typeface="Arial"/>
                <a:sym typeface="Arial"/>
              </a:rPr>
              <a:t>Repeat this process until you reach your target level</a:t>
            </a:r>
            <a:endParaRPr/>
          </a:p>
        </p:txBody>
      </p:sp>
      <p:sp>
        <p:nvSpPr>
          <p:cNvPr id="449" name="Google Shape;449;p17"/>
          <p:cNvSpPr txBox="1"/>
          <p:nvPr/>
        </p:nvSpPr>
        <p:spPr>
          <a:xfrm>
            <a:off x="2173187" y="2040392"/>
            <a:ext cx="449179"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2000" b="1">
                <a:solidFill>
                  <a:srgbClr val="184E7D"/>
                </a:solidFill>
                <a:latin typeface="Arial"/>
                <a:ea typeface="Arial"/>
                <a:cs typeface="Arial"/>
                <a:sym typeface="Arial"/>
              </a:rPr>
              <a:t>1. </a:t>
            </a:r>
            <a:endParaRPr/>
          </a:p>
        </p:txBody>
      </p:sp>
      <p:sp>
        <p:nvSpPr>
          <p:cNvPr id="450" name="Google Shape;450;p17"/>
          <p:cNvSpPr txBox="1"/>
          <p:nvPr/>
        </p:nvSpPr>
        <p:spPr>
          <a:xfrm>
            <a:off x="4666033" y="2055781"/>
            <a:ext cx="449179"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1800" b="1">
                <a:solidFill>
                  <a:srgbClr val="184E7D"/>
                </a:solidFill>
                <a:latin typeface="Arial"/>
                <a:ea typeface="Arial"/>
                <a:cs typeface="Arial"/>
                <a:sym typeface="Arial"/>
              </a:rPr>
              <a:t>2. </a:t>
            </a:r>
            <a:endParaRPr/>
          </a:p>
        </p:txBody>
      </p:sp>
      <p:sp>
        <p:nvSpPr>
          <p:cNvPr id="451" name="Google Shape;451;p17"/>
          <p:cNvSpPr txBox="1"/>
          <p:nvPr/>
        </p:nvSpPr>
        <p:spPr>
          <a:xfrm>
            <a:off x="7133040" y="2018434"/>
            <a:ext cx="449179"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1800" b="1">
                <a:solidFill>
                  <a:srgbClr val="184E7D"/>
                </a:solidFill>
                <a:latin typeface="Arial"/>
                <a:ea typeface="Arial"/>
                <a:cs typeface="Arial"/>
                <a:sym typeface="Arial"/>
              </a:rPr>
              <a:t>3. </a:t>
            </a:r>
            <a:endParaRPr/>
          </a:p>
        </p:txBody>
      </p:sp>
      <p:sp>
        <p:nvSpPr>
          <p:cNvPr id="452" name="Google Shape;452;p17"/>
          <p:cNvSpPr txBox="1"/>
          <p:nvPr/>
        </p:nvSpPr>
        <p:spPr>
          <a:xfrm>
            <a:off x="9625886" y="2018434"/>
            <a:ext cx="449179"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1800" b="1">
                <a:solidFill>
                  <a:srgbClr val="184E7D"/>
                </a:solidFill>
                <a:latin typeface="Arial"/>
                <a:ea typeface="Arial"/>
                <a:cs typeface="Arial"/>
                <a:sym typeface="Arial"/>
              </a:rPr>
              <a:t>4. </a:t>
            </a:r>
            <a:endParaRPr/>
          </a:p>
        </p:txBody>
      </p:sp>
      <p:sp>
        <p:nvSpPr>
          <p:cNvPr id="453" name="Google Shape;453;p17"/>
          <p:cNvSpPr txBox="1"/>
          <p:nvPr/>
        </p:nvSpPr>
        <p:spPr>
          <a:xfrm>
            <a:off x="2410050" y="995669"/>
            <a:ext cx="7371900" cy="523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2800" b="1">
                <a:solidFill>
                  <a:schemeClr val="dk1"/>
                </a:solidFill>
                <a:latin typeface="Arial"/>
                <a:ea typeface="Arial"/>
                <a:cs typeface="Arial"/>
                <a:sym typeface="Arial"/>
              </a:rPr>
              <a:t>Urate-lowering therapy </a:t>
            </a:r>
            <a:r>
              <a:rPr lang="en-AU" sz="2800" b="1">
                <a:solidFill>
                  <a:schemeClr val="dk1"/>
                </a:solidFill>
                <a:latin typeface="Arial"/>
                <a:ea typeface="Arial"/>
                <a:cs typeface="Arial"/>
                <a:sym typeface="Arial"/>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4"/>
                  </a:ext>
                </a:extLst>
              </a:rPr>
              <a:t>roadmap</a:t>
            </a:r>
            <a:r>
              <a:rPr lang="en-AU" sz="2800" b="1">
                <a:solidFill>
                  <a:schemeClr val="dk1"/>
                </a:solidFill>
                <a:latin typeface="Arial"/>
                <a:ea typeface="Arial"/>
                <a:cs typeface="Arial"/>
                <a:sym typeface="Arial"/>
              </a:rPr>
              <a:t> </a:t>
            </a:r>
            <a:endParaRPr/>
          </a:p>
        </p:txBody>
      </p:sp>
      <p:sp>
        <p:nvSpPr>
          <p:cNvPr id="454" name="Google Shape;454;p17"/>
          <p:cNvSpPr/>
          <p:nvPr/>
        </p:nvSpPr>
        <p:spPr>
          <a:xfrm>
            <a:off x="0" y="0"/>
            <a:ext cx="12192000" cy="533450"/>
          </a:xfrm>
          <a:prstGeom prst="rect">
            <a:avLst/>
          </a:prstGeom>
          <a:solidFill>
            <a:srgbClr val="2C70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AU" sz="2000" b="1">
                <a:solidFill>
                  <a:schemeClr val="lt1"/>
                </a:solidFill>
                <a:latin typeface="Arial"/>
                <a:ea typeface="Arial"/>
                <a:cs typeface="Arial"/>
                <a:sym typeface="Arial"/>
              </a:rPr>
              <a:t>TREATING GOUT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18"/>
          <p:cNvSpPr txBox="1"/>
          <p:nvPr/>
        </p:nvSpPr>
        <p:spPr>
          <a:xfrm>
            <a:off x="796950" y="820950"/>
            <a:ext cx="10517700" cy="626400"/>
          </a:xfrm>
          <a:prstGeom prst="rect">
            <a:avLst/>
          </a:prstGeom>
          <a:noFill/>
          <a:ln>
            <a:noFill/>
          </a:ln>
        </p:spPr>
        <p:txBody>
          <a:bodyPr spcFirstLastPara="1" wrap="square" lIns="137150" tIns="68550" rIns="137150" bIns="68550" anchor="ctr" anchorCtr="0">
            <a:noAutofit/>
          </a:bodyPr>
          <a:lstStyle/>
          <a:p>
            <a:pPr algn="ctr">
              <a:lnSpc>
                <a:spcPct val="90000"/>
              </a:lnSpc>
              <a:buClr>
                <a:srgbClr val="156082"/>
              </a:buClr>
              <a:buSzPts val="990"/>
            </a:pPr>
            <a:r>
              <a:rPr lang="en-AU" sz="2800" b="1" dirty="0">
                <a:solidFill>
                  <a:schemeClr val="dk1"/>
                </a:solidFill>
              </a:rPr>
              <a:t>How </a:t>
            </a:r>
            <a:r>
              <a:rPr lang="en-AU" sz="2800" b="1" dirty="0">
                <a:solidFill>
                  <a:schemeClr val="dk1"/>
                </a:solidFill>
                <a:latin typeface="Arial"/>
                <a:ea typeface="Arial"/>
                <a:cs typeface="Arial"/>
                <a:sym typeface="Arial"/>
              </a:rPr>
              <a:t>can </a:t>
            </a:r>
            <a:r>
              <a:rPr lang="en-AU" sz="2800" b="1" dirty="0">
                <a:solidFill>
                  <a:schemeClr val="dk1"/>
                </a:solidFill>
              </a:rPr>
              <a:t>I look after my gout</a:t>
            </a:r>
            <a:endParaRPr dirty="0">
              <a:solidFill>
                <a:schemeClr val="dk1"/>
              </a:solidFill>
            </a:endParaRPr>
          </a:p>
        </p:txBody>
      </p:sp>
      <p:pic>
        <p:nvPicPr>
          <p:cNvPr id="461" name="Google Shape;461;p1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97662" y="1913664"/>
            <a:ext cx="962649" cy="929785"/>
          </a:xfrm>
          <a:prstGeom prst="rect">
            <a:avLst/>
          </a:prstGeom>
          <a:noFill/>
          <a:ln>
            <a:noFill/>
          </a:ln>
        </p:spPr>
      </p:pic>
      <p:sp>
        <p:nvSpPr>
          <p:cNvPr id="462" name="Google Shape;462;p18"/>
          <p:cNvSpPr txBox="1"/>
          <p:nvPr/>
        </p:nvSpPr>
        <p:spPr>
          <a:xfrm>
            <a:off x="2378811" y="1835345"/>
            <a:ext cx="1588181" cy="1086421"/>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600"/>
              </a:spcBef>
              <a:spcAft>
                <a:spcPts val="600"/>
              </a:spcAft>
              <a:buClr>
                <a:srgbClr val="009297"/>
              </a:buClr>
              <a:buSzPts val="1800"/>
              <a:buFont typeface="Arial"/>
              <a:buNone/>
            </a:pPr>
            <a:r>
              <a:rPr lang="en-AU" sz="1800">
                <a:solidFill>
                  <a:srgbClr val="009297"/>
                </a:solidFill>
                <a:latin typeface="Arial"/>
                <a:ea typeface="Arial"/>
                <a:cs typeface="Arial"/>
                <a:sym typeface="Arial"/>
              </a:rPr>
              <a:t>Maintain</a:t>
            </a:r>
            <a:br>
              <a:rPr lang="en-AU" sz="1800">
                <a:solidFill>
                  <a:srgbClr val="009297"/>
                </a:solidFill>
                <a:latin typeface="Arial"/>
                <a:ea typeface="Arial"/>
                <a:cs typeface="Arial"/>
                <a:sym typeface="Arial"/>
              </a:rPr>
            </a:br>
            <a:r>
              <a:rPr lang="en-AU" sz="1800">
                <a:solidFill>
                  <a:srgbClr val="009297"/>
                </a:solidFill>
                <a:latin typeface="Arial"/>
                <a:ea typeface="Arial"/>
                <a:cs typeface="Arial"/>
                <a:sym typeface="Arial"/>
              </a:rPr>
              <a:t>a healthy </a:t>
            </a:r>
            <a:br>
              <a:rPr lang="en-AU" sz="1800">
                <a:solidFill>
                  <a:srgbClr val="009297"/>
                </a:solidFill>
                <a:latin typeface="Arial"/>
                <a:ea typeface="Arial"/>
                <a:cs typeface="Arial"/>
                <a:sym typeface="Arial"/>
              </a:rPr>
            </a:br>
            <a:r>
              <a:rPr lang="en-AU" sz="1800">
                <a:solidFill>
                  <a:srgbClr val="009297"/>
                </a:solidFill>
                <a:latin typeface="Arial"/>
                <a:ea typeface="Arial"/>
                <a:cs typeface="Arial"/>
                <a:sym typeface="Arial"/>
              </a:rPr>
              <a:t>weight</a:t>
            </a:r>
            <a:endParaRPr sz="1800">
              <a:solidFill>
                <a:srgbClr val="009297"/>
              </a:solidFill>
              <a:latin typeface="Arial"/>
              <a:ea typeface="Arial"/>
              <a:cs typeface="Arial"/>
              <a:sym typeface="Arial"/>
            </a:endParaRPr>
          </a:p>
        </p:txBody>
      </p:sp>
      <p:pic>
        <p:nvPicPr>
          <p:cNvPr id="463" name="Google Shape;463;p18"/>
          <p:cNvPicPr preferRelativeResize="0"/>
          <p:nvPr/>
        </p:nvPicPr>
        <p:blipFill rotWithShape="1">
          <a:blip r:embed="rId4" cstate="email">
            <a:alphaModFix/>
            <a:extLst>
              <a:ext uri="{28A0092B-C50C-407E-A947-70E740481C1C}">
                <a14:useLocalDpi xmlns:a14="http://schemas.microsoft.com/office/drawing/2010/main"/>
              </a:ext>
            </a:extLst>
          </a:blip>
          <a:srcRect l="-2806" r="44197"/>
          <a:stretch/>
        </p:blipFill>
        <p:spPr>
          <a:xfrm>
            <a:off x="1228821" y="3356862"/>
            <a:ext cx="694414" cy="1108037"/>
          </a:xfrm>
          <a:prstGeom prst="rect">
            <a:avLst/>
          </a:prstGeom>
          <a:noFill/>
          <a:ln>
            <a:noFill/>
          </a:ln>
        </p:spPr>
      </p:pic>
      <p:sp>
        <p:nvSpPr>
          <p:cNvPr id="464" name="Google Shape;464;p18"/>
          <p:cNvSpPr txBox="1"/>
          <p:nvPr/>
        </p:nvSpPr>
        <p:spPr>
          <a:xfrm>
            <a:off x="2383619" y="3408772"/>
            <a:ext cx="2197695" cy="1086421"/>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600"/>
              </a:spcBef>
              <a:spcAft>
                <a:spcPts val="600"/>
              </a:spcAft>
              <a:buNone/>
            </a:pPr>
            <a:r>
              <a:rPr lang="en-AU" sz="1800">
                <a:solidFill>
                  <a:srgbClr val="009297"/>
                </a:solidFill>
                <a:latin typeface="Arial"/>
                <a:ea typeface="Arial"/>
                <a:cs typeface="Arial"/>
                <a:sym typeface="Arial"/>
              </a:rPr>
              <a:t>Drink less alcohol. No more than 2 drinks per day.</a:t>
            </a:r>
            <a:endParaRPr sz="1800">
              <a:solidFill>
                <a:srgbClr val="009297"/>
              </a:solidFill>
              <a:latin typeface="Arial"/>
              <a:ea typeface="Arial"/>
              <a:cs typeface="Arial"/>
              <a:sym typeface="Arial"/>
            </a:endParaRPr>
          </a:p>
        </p:txBody>
      </p:sp>
      <p:pic>
        <p:nvPicPr>
          <p:cNvPr id="465" name="Google Shape;465;p1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405289" y="4715346"/>
            <a:ext cx="555546" cy="1387982"/>
          </a:xfrm>
          <a:prstGeom prst="rect">
            <a:avLst/>
          </a:prstGeom>
          <a:noFill/>
          <a:ln>
            <a:noFill/>
          </a:ln>
        </p:spPr>
      </p:pic>
      <p:pic>
        <p:nvPicPr>
          <p:cNvPr id="466" name="Google Shape;466;p18"/>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7399642" y="5071178"/>
            <a:ext cx="506088" cy="962552"/>
          </a:xfrm>
          <a:prstGeom prst="rect">
            <a:avLst/>
          </a:prstGeom>
          <a:noFill/>
          <a:ln>
            <a:noFill/>
          </a:ln>
        </p:spPr>
      </p:pic>
      <p:sp>
        <p:nvSpPr>
          <p:cNvPr id="467" name="Google Shape;467;p18"/>
          <p:cNvSpPr txBox="1"/>
          <p:nvPr/>
        </p:nvSpPr>
        <p:spPr>
          <a:xfrm>
            <a:off x="8337954" y="5286538"/>
            <a:ext cx="2490300" cy="615523"/>
          </a:xfrm>
          <a:prstGeom prst="rect">
            <a:avLst/>
          </a:prstGeom>
          <a:noFill/>
          <a:ln>
            <a:noFill/>
          </a:ln>
        </p:spPr>
        <p:txBody>
          <a:bodyPr spcFirstLastPara="1" wrap="square" lIns="91425" tIns="91425" rIns="91425" bIns="91425" anchor="t" anchorCtr="0">
            <a:spAutoFit/>
          </a:bodyPr>
          <a:lstStyle/>
          <a:p>
            <a:pPr marL="0" marR="0" lvl="0" indent="0" algn="l" rtl="0">
              <a:spcBef>
                <a:spcPts val="600"/>
              </a:spcBef>
              <a:spcAft>
                <a:spcPts val="600"/>
              </a:spcAft>
              <a:buNone/>
            </a:pPr>
            <a:r>
              <a:rPr lang="en-AU" sz="1800">
                <a:solidFill>
                  <a:srgbClr val="009297"/>
                </a:solidFill>
                <a:latin typeface="Arial"/>
                <a:ea typeface="Arial"/>
                <a:cs typeface="Arial"/>
                <a:sym typeface="Arial"/>
              </a:rPr>
              <a:t>Drink lots of water</a:t>
            </a:r>
            <a:endParaRPr sz="1800">
              <a:solidFill>
                <a:srgbClr val="009297"/>
              </a:solidFill>
              <a:latin typeface="Arial"/>
              <a:ea typeface="Arial"/>
              <a:cs typeface="Arial"/>
              <a:sym typeface="Arial"/>
            </a:endParaRPr>
          </a:p>
        </p:txBody>
      </p:sp>
      <p:pic>
        <p:nvPicPr>
          <p:cNvPr id="468" name="Google Shape;468;p18"/>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1196547" y="4846508"/>
            <a:ext cx="684650" cy="1161609"/>
          </a:xfrm>
          <a:prstGeom prst="rect">
            <a:avLst/>
          </a:prstGeom>
          <a:noFill/>
          <a:ln>
            <a:noFill/>
          </a:ln>
        </p:spPr>
      </p:pic>
      <p:sp>
        <p:nvSpPr>
          <p:cNvPr id="469" name="Google Shape;469;p18"/>
          <p:cNvSpPr txBox="1"/>
          <p:nvPr/>
        </p:nvSpPr>
        <p:spPr>
          <a:xfrm>
            <a:off x="2378811" y="5095319"/>
            <a:ext cx="2680200" cy="892522"/>
          </a:xfrm>
          <a:prstGeom prst="rect">
            <a:avLst/>
          </a:prstGeom>
          <a:noFill/>
          <a:ln>
            <a:noFill/>
          </a:ln>
        </p:spPr>
        <p:txBody>
          <a:bodyPr spcFirstLastPara="1" wrap="square" lIns="91425" tIns="91425" rIns="91425" bIns="91425" anchor="t" anchorCtr="0">
            <a:spAutoFit/>
          </a:bodyPr>
          <a:lstStyle/>
          <a:p>
            <a:pPr>
              <a:spcBef>
                <a:spcPts val="600"/>
              </a:spcBef>
              <a:spcAft>
                <a:spcPts val="600"/>
              </a:spcAft>
              <a:buClr>
                <a:srgbClr val="009297"/>
              </a:buClr>
              <a:buSzPts val="1800"/>
            </a:pPr>
            <a:r>
              <a:rPr lang="en-AU" sz="1800" dirty="0">
                <a:solidFill>
                  <a:srgbClr val="009297"/>
                </a:solidFill>
                <a:latin typeface="Arial"/>
                <a:ea typeface="Arial"/>
                <a:cs typeface="Arial"/>
                <a:sym typeface="Arial"/>
              </a:rPr>
              <a:t>Eat </a:t>
            </a:r>
            <a:r>
              <a:rPr lang="en-AU" sz="1800" dirty="0">
                <a:solidFill>
                  <a:srgbClr val="009297"/>
                </a:solidFill>
              </a:rPr>
              <a:t>and drink low-fat</a:t>
            </a:r>
            <a:r>
              <a:rPr lang="en-AU" sz="1800" dirty="0">
                <a:solidFill>
                  <a:srgbClr val="009297"/>
                </a:solidFill>
                <a:latin typeface="Arial"/>
                <a:ea typeface="Arial"/>
                <a:cs typeface="Arial"/>
                <a:sym typeface="Arial"/>
              </a:rPr>
              <a:t> dairy products </a:t>
            </a:r>
            <a:endParaRPr sz="1800" dirty="0">
              <a:solidFill>
                <a:srgbClr val="009297"/>
              </a:solidFill>
              <a:latin typeface="Arial"/>
              <a:ea typeface="Arial"/>
              <a:cs typeface="Arial"/>
              <a:sym typeface="Arial"/>
            </a:endParaRPr>
          </a:p>
        </p:txBody>
      </p:sp>
      <p:sp>
        <p:nvSpPr>
          <p:cNvPr id="470" name="Google Shape;470;p18"/>
          <p:cNvSpPr txBox="1"/>
          <p:nvPr/>
        </p:nvSpPr>
        <p:spPr>
          <a:xfrm>
            <a:off x="8457401" y="1668335"/>
            <a:ext cx="2839027" cy="892522"/>
          </a:xfrm>
          <a:prstGeom prst="rect">
            <a:avLst/>
          </a:prstGeom>
          <a:noFill/>
          <a:ln>
            <a:noFill/>
          </a:ln>
        </p:spPr>
        <p:txBody>
          <a:bodyPr spcFirstLastPara="1" wrap="square" lIns="91425" tIns="91425" rIns="91425" bIns="91425" anchor="t" anchorCtr="0">
            <a:spAutoFit/>
          </a:bodyPr>
          <a:lstStyle/>
          <a:p>
            <a:pPr>
              <a:spcBef>
                <a:spcPts val="600"/>
              </a:spcBef>
              <a:spcAft>
                <a:spcPts val="600"/>
              </a:spcAft>
            </a:pPr>
            <a:r>
              <a:rPr lang="en-AU" sz="1800" dirty="0">
                <a:solidFill>
                  <a:srgbClr val="009297"/>
                </a:solidFill>
                <a:latin typeface="Arial"/>
                <a:ea typeface="Arial"/>
                <a:cs typeface="Arial"/>
                <a:sym typeface="Arial"/>
              </a:rPr>
              <a:t>Drink less sugary soft drinks</a:t>
            </a:r>
            <a:r>
              <a:rPr lang="en-AU" sz="1800" dirty="0">
                <a:solidFill>
                  <a:srgbClr val="009297"/>
                </a:solidFill>
              </a:rPr>
              <a:t> and</a:t>
            </a:r>
            <a:r>
              <a:rPr lang="en-AU" sz="1800" dirty="0">
                <a:solidFill>
                  <a:srgbClr val="009297"/>
                </a:solidFill>
                <a:latin typeface="Arial"/>
                <a:ea typeface="Arial"/>
                <a:cs typeface="Arial"/>
                <a:sym typeface="Arial"/>
              </a:rPr>
              <a:t> fruit juices</a:t>
            </a:r>
            <a:r>
              <a:rPr lang="en-AU" sz="1800" dirty="0">
                <a:solidFill>
                  <a:srgbClr val="009297"/>
                </a:solidFill>
              </a:rPr>
              <a:t>. </a:t>
            </a:r>
            <a:endParaRPr lang="en-AU" sz="1800" dirty="0">
              <a:solidFill>
                <a:srgbClr val="009297"/>
              </a:solidFill>
              <a:latin typeface="Arial"/>
              <a:ea typeface="Arial"/>
              <a:cs typeface="Arial"/>
            </a:endParaRPr>
          </a:p>
        </p:txBody>
      </p:sp>
      <p:pic>
        <p:nvPicPr>
          <p:cNvPr id="471" name="Google Shape;471;p18"/>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rot="20220000">
            <a:off x="6019610" y="2695593"/>
            <a:ext cx="1079173" cy="1046835"/>
          </a:xfrm>
          <a:prstGeom prst="rect">
            <a:avLst/>
          </a:prstGeom>
          <a:noFill/>
          <a:ln>
            <a:noFill/>
          </a:ln>
        </p:spPr>
      </p:pic>
      <p:pic>
        <p:nvPicPr>
          <p:cNvPr id="472" name="Google Shape;472;p18"/>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6350643" y="3595411"/>
            <a:ext cx="684651" cy="653555"/>
          </a:xfrm>
          <a:prstGeom prst="rect">
            <a:avLst/>
          </a:prstGeom>
          <a:noFill/>
          <a:ln>
            <a:noFill/>
          </a:ln>
        </p:spPr>
      </p:pic>
      <p:pic>
        <p:nvPicPr>
          <p:cNvPr id="473" name="Google Shape;473;p18"/>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7076302" y="3434301"/>
            <a:ext cx="1208261" cy="523938"/>
          </a:xfrm>
          <a:prstGeom prst="rect">
            <a:avLst/>
          </a:prstGeom>
          <a:noFill/>
          <a:ln>
            <a:noFill/>
          </a:ln>
        </p:spPr>
      </p:pic>
      <p:pic>
        <p:nvPicPr>
          <p:cNvPr id="474" name="Google Shape;474;p18"/>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7306902" y="1649535"/>
            <a:ext cx="433990" cy="833018"/>
          </a:xfrm>
          <a:prstGeom prst="rect">
            <a:avLst/>
          </a:prstGeom>
          <a:noFill/>
          <a:ln>
            <a:noFill/>
          </a:ln>
        </p:spPr>
      </p:pic>
      <p:sp>
        <p:nvSpPr>
          <p:cNvPr id="475" name="Google Shape;475;p18"/>
          <p:cNvSpPr/>
          <p:nvPr/>
        </p:nvSpPr>
        <p:spPr>
          <a:xfrm>
            <a:off x="0" y="0"/>
            <a:ext cx="12192000" cy="533450"/>
          </a:xfrm>
          <a:prstGeom prst="rect">
            <a:avLst/>
          </a:prstGeom>
          <a:solidFill>
            <a:srgbClr val="2C70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AU" sz="2000" b="1">
                <a:solidFill>
                  <a:schemeClr val="lt1"/>
                </a:solidFill>
                <a:latin typeface="Arial"/>
                <a:ea typeface="Arial"/>
                <a:cs typeface="Arial"/>
                <a:sym typeface="Arial"/>
              </a:rPr>
              <a:t>TREATING GOUT</a:t>
            </a:r>
            <a:endParaRPr/>
          </a:p>
        </p:txBody>
      </p:sp>
      <p:sp>
        <p:nvSpPr>
          <p:cNvPr id="476" name="Google Shape;476;p18"/>
          <p:cNvSpPr txBox="1"/>
          <p:nvPr/>
        </p:nvSpPr>
        <p:spPr>
          <a:xfrm>
            <a:off x="8466110" y="2946802"/>
            <a:ext cx="2830200" cy="23082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dirty="0">
                <a:solidFill>
                  <a:srgbClr val="009297"/>
                </a:solidFill>
                <a:latin typeface="Arial"/>
                <a:ea typeface="Arial"/>
                <a:cs typeface="Arial"/>
                <a:sym typeface="Arial"/>
              </a:rPr>
              <a:t>Foods </a:t>
            </a:r>
            <a:r>
              <a:rPr lang="en-AU" sz="1800" dirty="0">
                <a:solidFill>
                  <a:srgbClr val="009297"/>
                </a:solidFill>
                <a:latin typeface="Arial"/>
                <a:ea typeface="Arial"/>
                <a:cs typeface="Arial"/>
                <a:sym typeface="Arial"/>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5"/>
                  </a:ext>
                </a:extLst>
              </a:rPr>
              <a:t>high</a:t>
            </a:r>
            <a:r>
              <a:rPr lang="en-AU" sz="1800" dirty="0">
                <a:solidFill>
                  <a:srgbClr val="009297"/>
                </a:solidFill>
                <a:latin typeface="Arial"/>
                <a:ea typeface="Arial"/>
                <a:cs typeface="Arial"/>
                <a:sym typeface="Arial"/>
              </a:rPr>
              <a:t> in purines include:</a:t>
            </a:r>
            <a:endParaRPr dirty="0"/>
          </a:p>
          <a:p>
            <a:pPr marL="0" marR="0" lvl="0" indent="0" algn="l" rtl="0">
              <a:spcBef>
                <a:spcPts val="0"/>
              </a:spcBef>
              <a:spcAft>
                <a:spcPts val="0"/>
              </a:spcAft>
              <a:buNone/>
            </a:pPr>
            <a:r>
              <a:rPr lang="en-AU" sz="1800" dirty="0">
                <a:solidFill>
                  <a:srgbClr val="009297"/>
                </a:solidFill>
                <a:latin typeface="Arial"/>
                <a:ea typeface="Arial"/>
                <a:cs typeface="Arial"/>
                <a:sym typeface="Arial"/>
              </a:rPr>
              <a:t>Bacon     </a:t>
            </a:r>
            <a:r>
              <a:rPr lang="en-AU" sz="1800" dirty="0">
                <a:solidFill>
                  <a:srgbClr val="009297"/>
                </a:solidFill>
              </a:rPr>
              <a:t> </a:t>
            </a:r>
            <a:r>
              <a:rPr lang="en-AU" sz="1800" dirty="0">
                <a:solidFill>
                  <a:srgbClr val="009297"/>
                </a:solidFill>
                <a:latin typeface="Arial"/>
                <a:ea typeface="Arial"/>
                <a:cs typeface="Arial"/>
                <a:sym typeface="Arial"/>
              </a:rPr>
              <a:t>Anchovies</a:t>
            </a:r>
            <a:endParaRPr dirty="0"/>
          </a:p>
          <a:p>
            <a:pPr marL="0" marR="0" lvl="0" indent="0" algn="l" rtl="0">
              <a:spcBef>
                <a:spcPts val="0"/>
              </a:spcBef>
              <a:spcAft>
                <a:spcPts val="0"/>
              </a:spcAft>
              <a:buNone/>
            </a:pPr>
            <a:r>
              <a:rPr lang="en-AU" sz="1800" dirty="0">
                <a:solidFill>
                  <a:srgbClr val="009297"/>
                </a:solidFill>
                <a:latin typeface="Arial"/>
                <a:ea typeface="Arial"/>
                <a:cs typeface="Arial"/>
                <a:sym typeface="Arial"/>
              </a:rPr>
              <a:t>Beef      Mussels </a:t>
            </a:r>
            <a:endParaRPr dirty="0"/>
          </a:p>
          <a:p>
            <a:pPr marL="0" marR="0" lvl="0" indent="0" algn="l" rtl="0">
              <a:spcBef>
                <a:spcPts val="0"/>
              </a:spcBef>
              <a:spcAft>
                <a:spcPts val="0"/>
              </a:spcAft>
              <a:buNone/>
            </a:pPr>
            <a:r>
              <a:rPr lang="en-AU" sz="1800" dirty="0">
                <a:solidFill>
                  <a:srgbClr val="009297"/>
                </a:solidFill>
                <a:latin typeface="Arial"/>
                <a:ea typeface="Arial"/>
                <a:cs typeface="Arial"/>
                <a:sym typeface="Arial"/>
              </a:rPr>
              <a:t>Turkey    Scallops</a:t>
            </a:r>
            <a:endParaRPr dirty="0"/>
          </a:p>
          <a:p>
            <a:r>
              <a:rPr lang="en-AU" sz="1800" dirty="0">
                <a:solidFill>
                  <a:srgbClr val="009297"/>
                </a:solidFill>
                <a:latin typeface="Arial"/>
                <a:ea typeface="Arial"/>
                <a:cs typeface="Arial"/>
                <a:sym typeface="Arial"/>
              </a:rPr>
              <a:t>Kangaroo  Sardines</a:t>
            </a:r>
            <a:r>
              <a:rPr lang="en-AU" sz="1800" dirty="0">
                <a:solidFill>
                  <a:srgbClr val="009297"/>
                </a:solidFill>
              </a:rPr>
              <a:t> </a:t>
            </a:r>
          </a:p>
          <a:p>
            <a:r>
              <a:rPr lang="en-AU" sz="1800" dirty="0">
                <a:solidFill>
                  <a:srgbClr val="009297"/>
                </a:solidFill>
                <a:latin typeface="Arial"/>
                <a:ea typeface="Arial"/>
                <a:cs typeface="Arial"/>
                <a:sym typeface="Arial"/>
              </a:rPr>
              <a:t>Rabbit</a:t>
            </a:r>
            <a:r>
              <a:rPr lang="en-AU" sz="1800" dirty="0">
                <a:solidFill>
                  <a:srgbClr val="009297"/>
                </a:solidFill>
              </a:rPr>
              <a:t>          Prawns</a:t>
            </a:r>
            <a:r>
              <a:rPr lang="en-AU" dirty="0"/>
              <a:t>  </a:t>
            </a:r>
            <a:endParaRPr dirty="0"/>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60" name="Google Shape;260;p2"/>
          <p:cNvPicPr preferRelativeResize="0"/>
          <p:nvPr/>
        </p:nvPicPr>
        <p:blipFill rotWithShape="1">
          <a:blip r:embed="rId3" cstate="email">
            <a:alphaModFix/>
            <a:extLst>
              <a:ext uri="{28A0092B-C50C-407E-A947-70E740481C1C}">
                <a14:useLocalDpi xmlns:a14="http://schemas.microsoft.com/office/drawing/2010/main"/>
              </a:ext>
            </a:extLst>
          </a:blip>
          <a:srcRect t="12917" r="-1" b="4886"/>
          <a:stretch/>
        </p:blipFill>
        <p:spPr>
          <a:xfrm>
            <a:off x="3523488" y="10"/>
            <a:ext cx="8668512" cy="6857990"/>
          </a:xfrm>
          <a:prstGeom prst="rect">
            <a:avLst/>
          </a:prstGeom>
          <a:noFill/>
          <a:ln>
            <a:noFill/>
          </a:ln>
        </p:spPr>
      </p:pic>
      <p:sp>
        <p:nvSpPr>
          <p:cNvPr id="261" name="Google Shape;261;p2"/>
          <p:cNvSpPr/>
          <p:nvPr/>
        </p:nvSpPr>
        <p:spPr>
          <a:xfrm>
            <a:off x="0" y="0"/>
            <a:ext cx="9756601" cy="6858000"/>
          </a:xfrm>
          <a:prstGeom prst="rect">
            <a:avLst/>
          </a:prstGeom>
          <a:gradFill>
            <a:gsLst>
              <a:gs pos="0">
                <a:srgbClr val="FFFFFF">
                  <a:alpha val="0"/>
                </a:srgbClr>
              </a:gs>
              <a:gs pos="19000">
                <a:srgbClr val="FFFFFF">
                  <a:alpha val="37647"/>
                </a:srgbClr>
              </a:gs>
              <a:gs pos="35000">
                <a:srgbClr val="FFFFFF">
                  <a:alpha val="78823"/>
                </a:srgbClr>
              </a:gs>
              <a:gs pos="5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62" name="Google Shape;262;p2"/>
          <p:cNvSpPr txBox="1"/>
          <p:nvPr/>
        </p:nvSpPr>
        <p:spPr>
          <a:xfrm>
            <a:off x="477981" y="1122363"/>
            <a:ext cx="5922312" cy="3204134"/>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None/>
            </a:pPr>
            <a:r>
              <a:rPr lang="en-AU" sz="4400" b="1" i="0" u="none" strike="noStrike" cap="none">
                <a:solidFill>
                  <a:schemeClr val="dk1"/>
                </a:solidFill>
                <a:ea typeface="Play"/>
                <a:cs typeface="Play"/>
                <a:sym typeface="Play"/>
              </a:rPr>
              <a:t>Acknowledgement of country </a:t>
            </a:r>
            <a:endParaRPr sz="4400">
              <a:solidFill>
                <a:schemeClr val="dk1"/>
              </a:solidFill>
            </a:endParaRPr>
          </a:p>
        </p:txBody>
      </p:sp>
      <p:sp>
        <p:nvSpPr>
          <p:cNvPr id="263" name="Google Shape;263;p2"/>
          <p:cNvSpPr/>
          <p:nvPr/>
        </p:nvSpPr>
        <p:spPr>
          <a:xfrm rot="5400000">
            <a:off x="759921" y="346791"/>
            <a:ext cx="146304" cy="704088"/>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64" name="Google Shape;264;p2"/>
          <p:cNvSpPr txBox="1"/>
          <p:nvPr/>
        </p:nvSpPr>
        <p:spPr>
          <a:xfrm>
            <a:off x="164031" y="2803003"/>
            <a:ext cx="7221779" cy="30469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2400" b="0" i="0" u="none" strike="noStrike" cap="none">
                <a:solidFill>
                  <a:schemeClr val="dk1"/>
                </a:solidFill>
                <a:latin typeface="Arial"/>
                <a:ea typeface="Arial"/>
                <a:cs typeface="Arial"/>
                <a:sym typeface="Arial"/>
              </a:rPr>
              <a:t>I would like to acknowledge the Australian Aboriginal and Torres Strait Islander peoples as the first inhabitants </a:t>
            </a:r>
            <a:r>
              <a:rPr lang="en-AU" sz="2400">
                <a:solidFill>
                  <a:schemeClr val="dk1"/>
                </a:solidFill>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0"/>
                  </a:ext>
                </a:extLst>
              </a:rPr>
              <a:t>o</a:t>
            </a:r>
            <a:r>
              <a:rPr lang="en-AU" sz="2400" b="0" i="0" u="none" strike="noStrike" cap="none">
                <a:solidFill>
                  <a:schemeClr val="dk1"/>
                </a:solidFill>
                <a:latin typeface="Arial"/>
                <a:ea typeface="Arial"/>
                <a:cs typeface="Arial"/>
                <a:sym typeface="Arial"/>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0"/>
                  </a:ext>
                </a:extLst>
              </a:rPr>
              <a:t>f</a:t>
            </a:r>
            <a:r>
              <a:rPr lang="en-AU" sz="2400" b="0" i="0" u="none" strike="noStrike" cap="none">
                <a:solidFill>
                  <a:schemeClr val="dk1"/>
                </a:solidFill>
                <a:latin typeface="Arial"/>
                <a:ea typeface="Arial"/>
                <a:cs typeface="Arial"/>
                <a:sym typeface="Arial"/>
              </a:rPr>
              <a:t> the lands on which we live, learn and work. </a:t>
            </a:r>
            <a:endParaRPr/>
          </a:p>
          <a:p>
            <a:pPr marL="0" marR="0" lvl="0" indent="0" algn="l" rtl="0">
              <a:spcBef>
                <a:spcPts val="0"/>
              </a:spcBef>
              <a:spcAft>
                <a:spcPts val="0"/>
              </a:spcAft>
              <a:buNone/>
            </a:pPr>
            <a:endParaRPr sz="2400">
              <a:solidFill>
                <a:schemeClr val="dk1"/>
              </a:solidFill>
              <a:latin typeface="Arial"/>
              <a:ea typeface="Arial"/>
              <a:cs typeface="Arial"/>
              <a:sym typeface="Arial"/>
            </a:endParaRPr>
          </a:p>
          <a:p>
            <a:pPr marL="0" marR="0" lvl="0" indent="0" algn="l" rtl="0">
              <a:spcBef>
                <a:spcPts val="0"/>
              </a:spcBef>
              <a:spcAft>
                <a:spcPts val="0"/>
              </a:spcAft>
              <a:buNone/>
            </a:pPr>
            <a:r>
              <a:rPr lang="en-AU" sz="2400">
                <a:solidFill>
                  <a:schemeClr val="dk1"/>
                </a:solidFill>
                <a:latin typeface="Arial"/>
                <a:ea typeface="Arial"/>
                <a:cs typeface="Arial"/>
                <a:sym typeface="Arial"/>
              </a:rPr>
              <a:t>We pay our respects to the Elders past and present and extend our respect to any First Nations people present.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19"/>
          <p:cNvSpPr/>
          <p:nvPr/>
        </p:nvSpPr>
        <p:spPr>
          <a:xfrm>
            <a:off x="0" y="0"/>
            <a:ext cx="12192000" cy="533450"/>
          </a:xfrm>
          <a:prstGeom prst="rect">
            <a:avLst/>
          </a:prstGeom>
          <a:solidFill>
            <a:srgbClr val="B6C1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AU" sz="2000" b="1">
                <a:solidFill>
                  <a:schemeClr val="tx1"/>
                </a:solidFill>
                <a:latin typeface="Arial"/>
                <a:ea typeface="Arial"/>
                <a:cs typeface="Arial"/>
                <a:sym typeface="Arial"/>
              </a:rPr>
              <a:t>GOUT </a:t>
            </a:r>
            <a:r>
              <a:rPr lang="en-AU" sz="2000" b="1">
                <a:solidFill>
                  <a:schemeClr val="tx1"/>
                </a:solidFill>
                <a:latin typeface="Arial"/>
                <a:ea typeface="Arial"/>
                <a:cs typeface="Arial"/>
                <a:sym typeface="Arial"/>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6"/>
                  </a:ext>
                </a:extLst>
              </a:rPr>
              <a:t>MYTHS</a:t>
            </a:r>
            <a:endParaRPr>
              <a:solidFill>
                <a:schemeClr val="tx1"/>
              </a:solidFill>
            </a:endParaRPr>
          </a:p>
        </p:txBody>
      </p:sp>
      <p:sp>
        <p:nvSpPr>
          <p:cNvPr id="483" name="Google Shape;483;p19"/>
          <p:cNvSpPr/>
          <p:nvPr/>
        </p:nvSpPr>
        <p:spPr>
          <a:xfrm>
            <a:off x="1907907" y="801451"/>
            <a:ext cx="3457357" cy="2704754"/>
          </a:xfrm>
          <a:prstGeom prst="roundRect">
            <a:avLst>
              <a:gd name="adj" fmla="val 16667"/>
            </a:avLst>
          </a:prstGeom>
          <a:solidFill>
            <a:srgbClr val="0A3041"/>
          </a:solidFill>
          <a:ln w="190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b="1">
              <a:solidFill>
                <a:schemeClr val="lt1"/>
              </a:solidFill>
              <a:latin typeface="Arial"/>
              <a:ea typeface="Arial"/>
              <a:cs typeface="Arial"/>
              <a:sym typeface="Arial"/>
            </a:endParaRPr>
          </a:p>
        </p:txBody>
      </p:sp>
      <p:pic>
        <p:nvPicPr>
          <p:cNvPr id="484" name="Google Shape;484;p19" descr="A white exclamation mark in a triangle&#10;&#10;AI-generated content may be incorrect."/>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099720" y="1213451"/>
            <a:ext cx="637452" cy="561373"/>
          </a:xfrm>
          <a:prstGeom prst="rect">
            <a:avLst/>
          </a:prstGeom>
          <a:noFill/>
          <a:ln>
            <a:noFill/>
          </a:ln>
        </p:spPr>
      </p:pic>
      <p:sp>
        <p:nvSpPr>
          <p:cNvPr id="485" name="Google Shape;485;p19"/>
          <p:cNvSpPr txBox="1"/>
          <p:nvPr/>
        </p:nvSpPr>
        <p:spPr>
          <a:xfrm>
            <a:off x="2524013" y="1211377"/>
            <a:ext cx="1935253"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3600" b="1">
                <a:solidFill>
                  <a:schemeClr val="lt1"/>
                </a:solidFill>
                <a:latin typeface="Arial"/>
                <a:ea typeface="Arial"/>
                <a:cs typeface="Arial"/>
                <a:sym typeface="Arial"/>
              </a:rPr>
              <a:t>MYTH</a:t>
            </a:r>
            <a:endParaRPr/>
          </a:p>
        </p:txBody>
      </p:sp>
      <p:sp>
        <p:nvSpPr>
          <p:cNvPr id="486" name="Google Shape;486;p19"/>
          <p:cNvSpPr/>
          <p:nvPr/>
        </p:nvSpPr>
        <p:spPr>
          <a:xfrm>
            <a:off x="1821094" y="3695121"/>
            <a:ext cx="3544168" cy="2492552"/>
          </a:xfrm>
          <a:prstGeom prst="roundRect">
            <a:avLst>
              <a:gd name="adj" fmla="val 16667"/>
            </a:avLst>
          </a:prstGeom>
          <a:solidFill>
            <a:srgbClr val="F0D9C0"/>
          </a:solidFill>
          <a:ln w="19050" cap="flat" cmpd="sng">
            <a:solidFill>
              <a:srgbClr val="F6C5A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a:solidFill>
                <a:schemeClr val="dk1"/>
              </a:solidFill>
              <a:latin typeface="Arial"/>
              <a:ea typeface="Arial"/>
              <a:cs typeface="Arial"/>
              <a:sym typeface="Arial"/>
            </a:endParaRPr>
          </a:p>
        </p:txBody>
      </p:sp>
      <p:sp>
        <p:nvSpPr>
          <p:cNvPr id="487" name="Google Shape;487;p19"/>
          <p:cNvSpPr txBox="1"/>
          <p:nvPr/>
        </p:nvSpPr>
        <p:spPr>
          <a:xfrm>
            <a:off x="2174310" y="1978157"/>
            <a:ext cx="2282383"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2000">
                <a:solidFill>
                  <a:srgbClr val="FFFFFF"/>
                </a:solidFill>
                <a:latin typeface="Arial"/>
                <a:ea typeface="Arial"/>
                <a:cs typeface="Arial"/>
                <a:sym typeface="Arial"/>
              </a:rPr>
              <a:t>Medicine won’t help my gout.</a:t>
            </a:r>
            <a:endParaRPr sz="1800">
              <a:solidFill>
                <a:schemeClr val="dk1"/>
              </a:solidFill>
              <a:latin typeface="Arial"/>
              <a:ea typeface="Arial"/>
              <a:cs typeface="Arial"/>
              <a:sym typeface="Arial"/>
            </a:endParaRPr>
          </a:p>
        </p:txBody>
      </p:sp>
      <p:sp>
        <p:nvSpPr>
          <p:cNvPr id="488" name="Google Shape;488;p19"/>
          <p:cNvSpPr txBox="1"/>
          <p:nvPr/>
        </p:nvSpPr>
        <p:spPr>
          <a:xfrm>
            <a:off x="2037365" y="4503478"/>
            <a:ext cx="2421235"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2000">
                <a:solidFill>
                  <a:srgbClr val="0A2F3F"/>
                </a:solidFill>
                <a:latin typeface="Arial"/>
                <a:ea typeface="Arial"/>
                <a:cs typeface="Arial"/>
                <a:sym typeface="Arial"/>
              </a:rPr>
              <a:t>Taking medicines is the best way to treat gout and stop flares</a:t>
            </a:r>
            <a:r>
              <a:rPr lang="en-AU" sz="2000">
                <a:solidFill>
                  <a:schemeClr val="accent1"/>
                </a:solidFill>
                <a:latin typeface="Arial"/>
                <a:ea typeface="Arial"/>
                <a:cs typeface="Arial"/>
                <a:sym typeface="Arial"/>
              </a:rPr>
              <a:t>. </a:t>
            </a:r>
            <a:endParaRPr sz="1800">
              <a:solidFill>
                <a:schemeClr val="accent1"/>
              </a:solidFill>
              <a:latin typeface="Arial"/>
              <a:ea typeface="Arial"/>
              <a:cs typeface="Arial"/>
              <a:sym typeface="Arial"/>
            </a:endParaRPr>
          </a:p>
        </p:txBody>
      </p:sp>
      <p:sp>
        <p:nvSpPr>
          <p:cNvPr id="489" name="Google Shape;489;p19"/>
          <p:cNvSpPr txBox="1"/>
          <p:nvPr/>
        </p:nvSpPr>
        <p:spPr>
          <a:xfrm>
            <a:off x="2344062" y="3789980"/>
            <a:ext cx="2108818"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3600" b="1">
                <a:solidFill>
                  <a:srgbClr val="0F4862"/>
                </a:solidFill>
                <a:latin typeface="Arial"/>
                <a:ea typeface="Arial"/>
                <a:cs typeface="Arial"/>
                <a:sym typeface="Arial"/>
              </a:rPr>
              <a:t>FACT</a:t>
            </a:r>
            <a:endParaRPr/>
          </a:p>
        </p:txBody>
      </p:sp>
      <p:pic>
        <p:nvPicPr>
          <p:cNvPr id="490" name="Google Shape;490;p19" descr="A white check mark in a blue circle&#10;&#10;AI-generated content may be incorrect."/>
          <p:cNvPicPr preferRelativeResize="0"/>
          <p:nvPr/>
        </p:nvPicPr>
        <p:blipFill rotWithShape="1">
          <a:blip r:embed="rId4">
            <a:alphaModFix/>
          </a:blip>
          <a:srcRect/>
          <a:stretch/>
        </p:blipFill>
        <p:spPr>
          <a:xfrm>
            <a:off x="2039769" y="3849940"/>
            <a:ext cx="657225" cy="590550"/>
          </a:xfrm>
          <a:prstGeom prst="rect">
            <a:avLst/>
          </a:prstGeom>
          <a:noFill/>
          <a:ln>
            <a:noFill/>
          </a:ln>
        </p:spPr>
      </p:pic>
      <p:sp>
        <p:nvSpPr>
          <p:cNvPr id="491" name="Google Shape;491;p19"/>
          <p:cNvSpPr/>
          <p:nvPr/>
        </p:nvSpPr>
        <p:spPr>
          <a:xfrm>
            <a:off x="7130331" y="801451"/>
            <a:ext cx="3457357" cy="2704754"/>
          </a:xfrm>
          <a:prstGeom prst="roundRect">
            <a:avLst>
              <a:gd name="adj" fmla="val 16667"/>
            </a:avLst>
          </a:prstGeom>
          <a:solidFill>
            <a:srgbClr val="0A3041"/>
          </a:solidFill>
          <a:ln w="190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a:solidFill>
                <a:schemeClr val="lt1"/>
              </a:solidFill>
              <a:latin typeface="Arial"/>
              <a:ea typeface="Arial"/>
              <a:cs typeface="Arial"/>
              <a:sym typeface="Arial"/>
            </a:endParaRPr>
          </a:p>
        </p:txBody>
      </p:sp>
      <p:sp>
        <p:nvSpPr>
          <p:cNvPr id="492" name="Google Shape;492;p19"/>
          <p:cNvSpPr txBox="1"/>
          <p:nvPr/>
        </p:nvSpPr>
        <p:spPr>
          <a:xfrm>
            <a:off x="7775373" y="1143857"/>
            <a:ext cx="1935253"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3600" b="1">
                <a:solidFill>
                  <a:schemeClr val="lt1"/>
                </a:solidFill>
                <a:latin typeface="Arial"/>
                <a:ea typeface="Arial"/>
                <a:cs typeface="Arial"/>
                <a:sym typeface="Arial"/>
              </a:rPr>
              <a:t>MYTH</a:t>
            </a:r>
            <a:endParaRPr/>
          </a:p>
        </p:txBody>
      </p:sp>
      <p:sp>
        <p:nvSpPr>
          <p:cNvPr id="493" name="Google Shape;493;p19"/>
          <p:cNvSpPr txBox="1"/>
          <p:nvPr/>
        </p:nvSpPr>
        <p:spPr>
          <a:xfrm>
            <a:off x="7338092" y="1881400"/>
            <a:ext cx="2743200" cy="1323399"/>
          </a:xfrm>
          <a:prstGeom prst="rect">
            <a:avLst/>
          </a:prstGeom>
          <a:noFill/>
          <a:ln>
            <a:noFill/>
          </a:ln>
        </p:spPr>
        <p:txBody>
          <a:bodyPr spcFirstLastPara="1" wrap="square" lIns="91425" tIns="45700" rIns="91425" bIns="45700" anchor="t" anchorCtr="0">
            <a:spAutoFit/>
          </a:bodyPr>
          <a:lstStyle/>
          <a:p>
            <a:r>
              <a:rPr lang="en-AU" sz="2000" dirty="0">
                <a:solidFill>
                  <a:srgbClr val="FFFFFF"/>
                </a:solidFill>
                <a:latin typeface="Arial"/>
                <a:ea typeface="Arial"/>
                <a:cs typeface="Arial"/>
                <a:sym typeface="Arial"/>
              </a:rPr>
              <a:t>Once my flare has gone, </a:t>
            </a:r>
            <a:r>
              <a:rPr lang="en-AU" sz="2000" dirty="0">
                <a:solidFill>
                  <a:srgbClr val="FFFFFF"/>
                </a:solidFill>
              </a:rPr>
              <a:t>I no longer have gout and can stop taking medicine.</a:t>
            </a:r>
            <a:endParaRPr sz="1800" dirty="0">
              <a:solidFill>
                <a:schemeClr val="dk1"/>
              </a:solidFill>
              <a:latin typeface="Arial"/>
              <a:ea typeface="Arial"/>
              <a:cs typeface="Arial"/>
              <a:sym typeface="Arial"/>
            </a:endParaRPr>
          </a:p>
        </p:txBody>
      </p:sp>
      <p:pic>
        <p:nvPicPr>
          <p:cNvPr id="494" name="Google Shape;494;p19" descr="A white exclamation mark in a triangle&#10;&#10;AI-generated content may be incorrect."/>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341435" y="1184514"/>
            <a:ext cx="637452" cy="561373"/>
          </a:xfrm>
          <a:prstGeom prst="rect">
            <a:avLst/>
          </a:prstGeom>
          <a:noFill/>
          <a:ln>
            <a:noFill/>
          </a:ln>
        </p:spPr>
      </p:pic>
      <p:sp>
        <p:nvSpPr>
          <p:cNvPr id="495" name="Google Shape;495;p19"/>
          <p:cNvSpPr/>
          <p:nvPr/>
        </p:nvSpPr>
        <p:spPr>
          <a:xfrm>
            <a:off x="7130328" y="3695120"/>
            <a:ext cx="3457357" cy="2492552"/>
          </a:xfrm>
          <a:prstGeom prst="roundRect">
            <a:avLst>
              <a:gd name="adj" fmla="val 16667"/>
            </a:avLst>
          </a:prstGeom>
          <a:solidFill>
            <a:srgbClr val="F0D9C0"/>
          </a:solidFill>
          <a:ln w="19050" cap="flat" cmpd="sng">
            <a:solidFill>
              <a:srgbClr val="F6C5A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a:solidFill>
                <a:schemeClr val="dk1"/>
              </a:solidFill>
              <a:latin typeface="Arial"/>
              <a:ea typeface="Arial"/>
              <a:cs typeface="Arial"/>
              <a:sym typeface="Arial"/>
            </a:endParaRPr>
          </a:p>
        </p:txBody>
      </p:sp>
      <p:sp>
        <p:nvSpPr>
          <p:cNvPr id="496" name="Google Shape;496;p19"/>
          <p:cNvSpPr txBox="1"/>
          <p:nvPr/>
        </p:nvSpPr>
        <p:spPr>
          <a:xfrm>
            <a:off x="7566485" y="3838207"/>
            <a:ext cx="2108818"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3600" b="1">
                <a:solidFill>
                  <a:srgbClr val="0F4862"/>
                </a:solidFill>
                <a:latin typeface="Arial"/>
                <a:ea typeface="Arial"/>
                <a:cs typeface="Arial"/>
                <a:sym typeface="Arial"/>
              </a:rPr>
              <a:t>FACT</a:t>
            </a:r>
            <a:endParaRPr/>
          </a:p>
        </p:txBody>
      </p:sp>
      <p:pic>
        <p:nvPicPr>
          <p:cNvPr id="497" name="Google Shape;497;p19" descr="A white check mark in a blue circle&#10;&#10;AI-generated content may be incorrect."/>
          <p:cNvPicPr preferRelativeResize="0"/>
          <p:nvPr/>
        </p:nvPicPr>
        <p:blipFill rotWithShape="1">
          <a:blip r:embed="rId4">
            <a:alphaModFix/>
          </a:blip>
          <a:srcRect/>
          <a:stretch/>
        </p:blipFill>
        <p:spPr>
          <a:xfrm>
            <a:off x="7242901" y="3840294"/>
            <a:ext cx="657225" cy="590550"/>
          </a:xfrm>
          <a:prstGeom prst="rect">
            <a:avLst/>
          </a:prstGeom>
          <a:noFill/>
          <a:ln>
            <a:noFill/>
          </a:ln>
        </p:spPr>
      </p:pic>
      <p:sp>
        <p:nvSpPr>
          <p:cNvPr id="498" name="Google Shape;498;p19"/>
          <p:cNvSpPr txBox="1"/>
          <p:nvPr/>
        </p:nvSpPr>
        <p:spPr>
          <a:xfrm>
            <a:off x="7314520" y="4486121"/>
            <a:ext cx="3268219" cy="16312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2000" dirty="0">
                <a:solidFill>
                  <a:srgbClr val="0A2F3F"/>
                </a:solidFill>
                <a:latin typeface="Arial"/>
                <a:ea typeface="Arial"/>
                <a:cs typeface="Arial"/>
                <a:sym typeface="Arial"/>
              </a:rPr>
              <a:t>You still have gout even without symptoms. Medicines to lower uric acid is the </a:t>
            </a:r>
            <a:r>
              <a:rPr lang="en-AU" sz="2000" dirty="0">
                <a:solidFill>
                  <a:srgbClr val="0A2F3F"/>
                </a:solidFill>
              </a:rPr>
              <a:t>best</a:t>
            </a:r>
            <a:r>
              <a:rPr lang="en-AU" sz="2000" dirty="0">
                <a:solidFill>
                  <a:srgbClr val="0A2F3F"/>
                </a:solidFill>
                <a:latin typeface="Arial"/>
                <a:ea typeface="Arial"/>
                <a:cs typeface="Arial"/>
                <a:sym typeface="Arial"/>
              </a:rPr>
              <a:t> way to stop flares. </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20"/>
          <p:cNvSpPr/>
          <p:nvPr/>
        </p:nvSpPr>
        <p:spPr>
          <a:xfrm>
            <a:off x="0" y="0"/>
            <a:ext cx="12192000" cy="533450"/>
          </a:xfrm>
          <a:prstGeom prst="rect">
            <a:avLst/>
          </a:prstGeom>
          <a:solidFill>
            <a:srgbClr val="B6C1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AU" sz="2000" b="1">
                <a:solidFill>
                  <a:schemeClr val="tx1"/>
                </a:solidFill>
                <a:latin typeface="Arial"/>
                <a:ea typeface="Arial"/>
                <a:cs typeface="Arial"/>
                <a:sym typeface="Arial"/>
              </a:rPr>
              <a:t>GOUT MYTHS</a:t>
            </a:r>
            <a:endParaRPr>
              <a:solidFill>
                <a:schemeClr val="tx1"/>
              </a:solidFill>
            </a:endParaRPr>
          </a:p>
        </p:txBody>
      </p:sp>
      <p:sp>
        <p:nvSpPr>
          <p:cNvPr id="512" name="Google Shape;512;p20"/>
          <p:cNvSpPr/>
          <p:nvPr/>
        </p:nvSpPr>
        <p:spPr>
          <a:xfrm>
            <a:off x="1746082" y="885818"/>
            <a:ext cx="3457357" cy="2704754"/>
          </a:xfrm>
          <a:prstGeom prst="roundRect">
            <a:avLst>
              <a:gd name="adj" fmla="val 16667"/>
            </a:avLst>
          </a:prstGeom>
          <a:solidFill>
            <a:srgbClr val="0A3041"/>
          </a:solidFill>
          <a:ln w="190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b="1">
              <a:solidFill>
                <a:schemeClr val="lt1"/>
              </a:solidFill>
              <a:latin typeface="Arial"/>
              <a:ea typeface="Arial"/>
              <a:cs typeface="Arial"/>
              <a:sym typeface="Arial"/>
            </a:endParaRPr>
          </a:p>
        </p:txBody>
      </p:sp>
      <p:pic>
        <p:nvPicPr>
          <p:cNvPr id="513" name="Google Shape;513;p20" descr="A white exclamation mark in a triangle&#10;&#10;AI-generated content may be incorrect."/>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036629" y="1239944"/>
            <a:ext cx="637452" cy="561373"/>
          </a:xfrm>
          <a:prstGeom prst="rect">
            <a:avLst/>
          </a:prstGeom>
          <a:noFill/>
          <a:ln>
            <a:noFill/>
          </a:ln>
        </p:spPr>
      </p:pic>
      <p:sp>
        <p:nvSpPr>
          <p:cNvPr id="514" name="Google Shape;514;p20"/>
          <p:cNvSpPr txBox="1"/>
          <p:nvPr/>
        </p:nvSpPr>
        <p:spPr>
          <a:xfrm>
            <a:off x="2460922" y="1237870"/>
            <a:ext cx="1935253"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3600" b="1">
                <a:solidFill>
                  <a:schemeClr val="lt1"/>
                </a:solidFill>
                <a:latin typeface="Arial"/>
                <a:ea typeface="Arial"/>
                <a:cs typeface="Arial"/>
                <a:sym typeface="Arial"/>
              </a:rPr>
              <a:t>MYTH</a:t>
            </a:r>
            <a:endParaRPr/>
          </a:p>
        </p:txBody>
      </p:sp>
      <p:sp>
        <p:nvSpPr>
          <p:cNvPr id="515" name="Google Shape;515;p20"/>
          <p:cNvSpPr/>
          <p:nvPr/>
        </p:nvSpPr>
        <p:spPr>
          <a:xfrm>
            <a:off x="1764870" y="3779487"/>
            <a:ext cx="3544168" cy="2492552"/>
          </a:xfrm>
          <a:prstGeom prst="roundRect">
            <a:avLst>
              <a:gd name="adj" fmla="val 16667"/>
            </a:avLst>
          </a:prstGeom>
          <a:solidFill>
            <a:srgbClr val="F0D9C0"/>
          </a:solidFill>
          <a:ln w="19050" cap="flat" cmpd="sng">
            <a:solidFill>
              <a:srgbClr val="F6C5A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a:solidFill>
                <a:schemeClr val="dk1"/>
              </a:solidFill>
              <a:latin typeface="Arial"/>
              <a:ea typeface="Arial"/>
              <a:cs typeface="Arial"/>
              <a:sym typeface="Arial"/>
            </a:endParaRPr>
          </a:p>
        </p:txBody>
      </p:sp>
      <p:sp>
        <p:nvSpPr>
          <p:cNvPr id="516" name="Google Shape;516;p20"/>
          <p:cNvSpPr txBox="1"/>
          <p:nvPr/>
        </p:nvSpPr>
        <p:spPr>
          <a:xfrm>
            <a:off x="2152929" y="2036529"/>
            <a:ext cx="2643661"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2000">
                <a:solidFill>
                  <a:schemeClr val="lt1"/>
                </a:solidFill>
                <a:latin typeface="Arial"/>
                <a:ea typeface="Arial"/>
                <a:cs typeface="Arial"/>
                <a:sym typeface="Arial"/>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9"/>
                  </a:ext>
                </a:extLst>
              </a:rPr>
              <a:t>Drinking alcohol</a:t>
            </a:r>
            <a:r>
              <a:rPr lang="en-AU" sz="2000">
                <a:solidFill>
                  <a:schemeClr val="lt1"/>
                </a:solidFill>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9"/>
                  </a:ext>
                </a:extLst>
              </a:rPr>
              <a:t> is why people get gout</a:t>
            </a:r>
            <a:r>
              <a:rPr lang="en-AU" sz="2000">
                <a:solidFill>
                  <a:schemeClr val="lt1"/>
                </a:solidFill>
                <a:latin typeface="Arial"/>
                <a:ea typeface="Arial"/>
                <a:cs typeface="Arial"/>
                <a:sym typeface="Arial"/>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9"/>
                  </a:ext>
                </a:extLst>
              </a:rPr>
              <a:t>.</a:t>
            </a:r>
            <a:endParaRPr sz="1800">
              <a:solidFill>
                <a:schemeClr val="lt1"/>
              </a:solidFill>
              <a:latin typeface="Arial"/>
              <a:ea typeface="Arial"/>
              <a:cs typeface="Arial"/>
              <a:sym typeface="Arial"/>
            </a:endParaRPr>
          </a:p>
        </p:txBody>
      </p:sp>
      <p:sp>
        <p:nvSpPr>
          <p:cNvPr id="517" name="Google Shape;517;p20"/>
          <p:cNvSpPr txBox="1"/>
          <p:nvPr/>
        </p:nvSpPr>
        <p:spPr>
          <a:xfrm>
            <a:off x="1974274" y="4520326"/>
            <a:ext cx="3125361" cy="16312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2000">
                <a:solidFill>
                  <a:srgbClr val="0A2F3F"/>
                </a:solidFill>
                <a:latin typeface="Arial"/>
                <a:ea typeface="Arial"/>
                <a:cs typeface="Arial"/>
                <a:sym typeface="Arial"/>
              </a:rPr>
              <a:t>People who do not drink alcohol still get gout. Alcohol can trigger a flare if you have gout, but it doesn’t cause it. </a:t>
            </a:r>
            <a:endParaRPr sz="1800">
              <a:solidFill>
                <a:srgbClr val="0A2F3F"/>
              </a:solidFill>
              <a:latin typeface="Arial"/>
              <a:ea typeface="Arial"/>
              <a:cs typeface="Arial"/>
              <a:sym typeface="Arial"/>
            </a:endParaRPr>
          </a:p>
        </p:txBody>
      </p:sp>
      <p:sp>
        <p:nvSpPr>
          <p:cNvPr id="518" name="Google Shape;518;p20"/>
          <p:cNvSpPr txBox="1"/>
          <p:nvPr/>
        </p:nvSpPr>
        <p:spPr>
          <a:xfrm>
            <a:off x="2355355" y="3896871"/>
            <a:ext cx="2108818"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3600" b="1">
                <a:solidFill>
                  <a:srgbClr val="0F4862"/>
                </a:solidFill>
                <a:latin typeface="Arial"/>
                <a:ea typeface="Arial"/>
                <a:cs typeface="Arial"/>
                <a:sym typeface="Arial"/>
              </a:rPr>
              <a:t>FACT</a:t>
            </a:r>
            <a:endParaRPr/>
          </a:p>
        </p:txBody>
      </p:sp>
      <p:pic>
        <p:nvPicPr>
          <p:cNvPr id="519" name="Google Shape;519;p20" descr="A white check mark in a blue circle&#10;&#10;AI-generated content may be incorrect."/>
          <p:cNvPicPr preferRelativeResize="0"/>
          <p:nvPr/>
        </p:nvPicPr>
        <p:blipFill rotWithShape="1">
          <a:blip r:embed="rId4">
            <a:alphaModFix/>
          </a:blip>
          <a:srcRect/>
          <a:stretch/>
        </p:blipFill>
        <p:spPr>
          <a:xfrm>
            <a:off x="2026742" y="3931191"/>
            <a:ext cx="657225" cy="590550"/>
          </a:xfrm>
          <a:prstGeom prst="rect">
            <a:avLst/>
          </a:prstGeom>
          <a:noFill/>
          <a:ln>
            <a:noFill/>
          </a:ln>
        </p:spPr>
      </p:pic>
      <p:sp>
        <p:nvSpPr>
          <p:cNvPr id="520" name="Google Shape;520;p20"/>
          <p:cNvSpPr/>
          <p:nvPr/>
        </p:nvSpPr>
        <p:spPr>
          <a:xfrm>
            <a:off x="6773702" y="885818"/>
            <a:ext cx="3457357" cy="2704754"/>
          </a:xfrm>
          <a:prstGeom prst="roundRect">
            <a:avLst>
              <a:gd name="adj" fmla="val 16667"/>
            </a:avLst>
          </a:prstGeom>
          <a:solidFill>
            <a:srgbClr val="0A3041"/>
          </a:solidFill>
          <a:ln w="190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a:solidFill>
                <a:schemeClr val="lt1"/>
              </a:solidFill>
              <a:latin typeface="Arial"/>
              <a:ea typeface="Arial"/>
              <a:cs typeface="Arial"/>
              <a:sym typeface="Arial"/>
            </a:endParaRPr>
          </a:p>
        </p:txBody>
      </p:sp>
      <p:sp>
        <p:nvSpPr>
          <p:cNvPr id="521" name="Google Shape;521;p20"/>
          <p:cNvSpPr txBox="1"/>
          <p:nvPr/>
        </p:nvSpPr>
        <p:spPr>
          <a:xfrm>
            <a:off x="7418744" y="1228224"/>
            <a:ext cx="1935253"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3600" b="1">
                <a:solidFill>
                  <a:schemeClr val="lt1"/>
                </a:solidFill>
                <a:latin typeface="Arial"/>
                <a:ea typeface="Arial"/>
                <a:cs typeface="Arial"/>
                <a:sym typeface="Arial"/>
              </a:rPr>
              <a:t>MYTH</a:t>
            </a:r>
            <a:endParaRPr/>
          </a:p>
        </p:txBody>
      </p:sp>
      <p:sp>
        <p:nvSpPr>
          <p:cNvPr id="522" name="Google Shape;522;p20"/>
          <p:cNvSpPr txBox="1"/>
          <p:nvPr/>
        </p:nvSpPr>
        <p:spPr>
          <a:xfrm>
            <a:off x="7130777" y="1966269"/>
            <a:ext cx="27432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2000">
                <a:solidFill>
                  <a:schemeClr val="lt1"/>
                </a:solidFill>
                <a:latin typeface="Arial"/>
                <a:ea typeface="Arial"/>
                <a:cs typeface="Arial"/>
                <a:sym typeface="Arial"/>
              </a:rPr>
              <a:t>I can control gout with diet changes alone. </a:t>
            </a:r>
            <a:r>
              <a:rPr lang="en-AU" sz="2000" b="1">
                <a:solidFill>
                  <a:schemeClr val="lt1"/>
                </a:solidFill>
                <a:latin typeface="Arial"/>
                <a:ea typeface="Arial"/>
                <a:cs typeface="Arial"/>
                <a:sym typeface="Arial"/>
              </a:rPr>
              <a:t>​</a:t>
            </a:r>
            <a:endParaRPr sz="1800">
              <a:solidFill>
                <a:schemeClr val="lt1"/>
              </a:solidFill>
              <a:latin typeface="Arial"/>
              <a:ea typeface="Arial"/>
              <a:cs typeface="Arial"/>
              <a:sym typeface="Arial"/>
            </a:endParaRPr>
          </a:p>
        </p:txBody>
      </p:sp>
      <p:pic>
        <p:nvPicPr>
          <p:cNvPr id="523" name="Google Shape;523;p20" descr="A white exclamation mark in a triangle&#10;&#10;AI-generated content may be incorrect."/>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984806" y="1268881"/>
            <a:ext cx="637452" cy="561373"/>
          </a:xfrm>
          <a:prstGeom prst="rect">
            <a:avLst/>
          </a:prstGeom>
          <a:noFill/>
          <a:ln>
            <a:noFill/>
          </a:ln>
        </p:spPr>
      </p:pic>
      <p:sp>
        <p:nvSpPr>
          <p:cNvPr id="524" name="Google Shape;524;p20"/>
          <p:cNvSpPr/>
          <p:nvPr/>
        </p:nvSpPr>
        <p:spPr>
          <a:xfrm>
            <a:off x="6773699" y="3779487"/>
            <a:ext cx="3457357" cy="2492552"/>
          </a:xfrm>
          <a:prstGeom prst="roundRect">
            <a:avLst>
              <a:gd name="adj" fmla="val 16667"/>
            </a:avLst>
          </a:prstGeom>
          <a:solidFill>
            <a:srgbClr val="F0D9C0"/>
          </a:solidFill>
          <a:ln w="19050" cap="flat" cmpd="sng">
            <a:solidFill>
              <a:srgbClr val="F6C5A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a:solidFill>
                <a:schemeClr val="dk1"/>
              </a:solidFill>
              <a:latin typeface="Arial"/>
              <a:ea typeface="Arial"/>
              <a:cs typeface="Arial"/>
              <a:sym typeface="Arial"/>
            </a:endParaRPr>
          </a:p>
        </p:txBody>
      </p:sp>
      <p:sp>
        <p:nvSpPr>
          <p:cNvPr id="525" name="Google Shape;525;p20"/>
          <p:cNvSpPr txBox="1"/>
          <p:nvPr/>
        </p:nvSpPr>
        <p:spPr>
          <a:xfrm>
            <a:off x="7209856" y="3922574"/>
            <a:ext cx="2108818"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3600" b="1">
                <a:solidFill>
                  <a:srgbClr val="0F4862"/>
                </a:solidFill>
                <a:latin typeface="Arial"/>
                <a:ea typeface="Arial"/>
                <a:cs typeface="Arial"/>
                <a:sym typeface="Arial"/>
              </a:rPr>
              <a:t>FACT</a:t>
            </a:r>
            <a:endParaRPr/>
          </a:p>
        </p:txBody>
      </p:sp>
      <p:pic>
        <p:nvPicPr>
          <p:cNvPr id="526" name="Google Shape;526;p20" descr="A white check mark in a blue circle&#10;&#10;AI-generated content may be incorrect."/>
          <p:cNvPicPr preferRelativeResize="0"/>
          <p:nvPr/>
        </p:nvPicPr>
        <p:blipFill rotWithShape="1">
          <a:blip r:embed="rId4">
            <a:alphaModFix/>
          </a:blip>
          <a:srcRect/>
          <a:stretch/>
        </p:blipFill>
        <p:spPr>
          <a:xfrm>
            <a:off x="6886272" y="3924661"/>
            <a:ext cx="657225" cy="590550"/>
          </a:xfrm>
          <a:prstGeom prst="rect">
            <a:avLst/>
          </a:prstGeom>
          <a:noFill/>
          <a:ln>
            <a:noFill/>
          </a:ln>
        </p:spPr>
      </p:pic>
      <p:sp>
        <p:nvSpPr>
          <p:cNvPr id="527" name="Google Shape;527;p20"/>
          <p:cNvSpPr txBox="1"/>
          <p:nvPr/>
        </p:nvSpPr>
        <p:spPr>
          <a:xfrm>
            <a:off x="6957891" y="4570488"/>
            <a:ext cx="3268219" cy="16312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2000">
                <a:solidFill>
                  <a:srgbClr val="0A2F3F"/>
                </a:solidFill>
                <a:latin typeface="Arial"/>
                <a:ea typeface="Arial"/>
                <a:cs typeface="Arial"/>
                <a:sym typeface="Arial"/>
              </a:rPr>
              <a:t>Diet alone cannot control gout. Most people will still have to take medicines to control their gout and prevent future flares.</a:t>
            </a:r>
            <a:endParaRPr sz="1800">
              <a:solidFill>
                <a:srgbClr val="0A2F3F"/>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21"/>
          <p:cNvSpPr/>
          <p:nvPr/>
        </p:nvSpPr>
        <p:spPr>
          <a:xfrm>
            <a:off x="0" y="0"/>
            <a:ext cx="12192000" cy="533450"/>
          </a:xfrm>
          <a:prstGeom prst="rect">
            <a:avLst/>
          </a:prstGeom>
          <a:solidFill>
            <a:schemeClr val="tx1">
              <a:lumMod val="75000"/>
              <a:lumOff val="2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AU" sz="2000" b="1">
                <a:solidFill>
                  <a:schemeClr val="lt1"/>
                </a:solidFill>
                <a:latin typeface="Arial"/>
                <a:ea typeface="Arial"/>
                <a:cs typeface="Arial"/>
                <a:sym typeface="Arial"/>
              </a:rPr>
              <a:t>ADDITIONAL RESOURCES</a:t>
            </a:r>
            <a:endParaRPr/>
          </a:p>
        </p:txBody>
      </p:sp>
      <p:pic>
        <p:nvPicPr>
          <p:cNvPr id="534" name="Google Shape;534;p21">
            <a:hlinkClick r:id="rId3"/>
          </p:cNvPr>
          <p:cNvPicPr preferRelativeResize="0"/>
          <p:nvPr/>
        </p:nvPicPr>
        <p:blipFill rotWithShape="1">
          <a:blip r:embed="rId4">
            <a:alphaModFix/>
          </a:blip>
          <a:srcRect/>
          <a:stretch/>
        </p:blipFill>
        <p:spPr>
          <a:xfrm>
            <a:off x="2737969" y="1431436"/>
            <a:ext cx="6716062" cy="3762900"/>
          </a:xfrm>
          <a:prstGeom prst="rect">
            <a:avLst/>
          </a:prstGeom>
          <a:noFill/>
          <a:ln>
            <a:noFill/>
          </a:ln>
        </p:spPr>
      </p:pic>
      <p:sp>
        <p:nvSpPr>
          <p:cNvPr id="535" name="Google Shape;535;p21"/>
          <p:cNvSpPr txBox="1"/>
          <p:nvPr/>
        </p:nvSpPr>
        <p:spPr>
          <a:xfrm>
            <a:off x="2470841" y="5426564"/>
            <a:ext cx="7803316"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2000">
                <a:solidFill>
                  <a:schemeClr val="dk1"/>
                </a:solidFill>
                <a:latin typeface="Arial"/>
                <a:ea typeface="Arial"/>
                <a:cs typeface="Arial"/>
                <a:sym typeface="Arial"/>
              </a:rPr>
              <a:t>Click </a:t>
            </a:r>
            <a:r>
              <a:rPr lang="en-AU" sz="2000" u="sng">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here</a:t>
            </a:r>
            <a:r>
              <a:rPr lang="en-AU" sz="2000">
                <a:solidFill>
                  <a:schemeClr val="dk1"/>
                </a:solidFill>
                <a:latin typeface="Arial"/>
                <a:ea typeface="Arial"/>
                <a:cs typeface="Arial"/>
                <a:sym typeface="Arial"/>
              </a:rPr>
              <a:t> to learn more about gout through this short animation.</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2" name="Google Shape;542;p22"/>
          <p:cNvSpPr txBox="1"/>
          <p:nvPr/>
        </p:nvSpPr>
        <p:spPr>
          <a:xfrm>
            <a:off x="6096000" y="1083769"/>
            <a:ext cx="6096000"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2000" b="1" dirty="0">
                <a:solidFill>
                  <a:schemeClr val="dk1"/>
                </a:solidFill>
                <a:latin typeface="Arial"/>
                <a:ea typeface="Arial"/>
                <a:cs typeface="Arial"/>
                <a:sym typeface="Arial"/>
              </a:rPr>
              <a:t> </a:t>
            </a:r>
            <a:r>
              <a:rPr lang="en-AU" sz="2000" dirty="0">
                <a:solidFill>
                  <a:schemeClr val="dk1"/>
                </a:solidFill>
                <a:latin typeface="Arial"/>
                <a:ea typeface="Arial"/>
                <a:cs typeface="Arial"/>
                <a:sym typeface="Arial"/>
              </a:rPr>
              <a:t>is a website created to help Aboriginal and Torres Strait Islander peoples, their families and communities to understand more about different types of arthritis </a:t>
            </a:r>
            <a:r>
              <a:rPr lang="en-AU" sz="2000" dirty="0">
                <a:solidFill>
                  <a:schemeClr val="dk1"/>
                </a:solidFill>
              </a:rPr>
              <a:t>including</a:t>
            </a:r>
            <a:r>
              <a:rPr lang="en-AU" sz="2000" dirty="0">
                <a:solidFill>
                  <a:schemeClr val="dk1"/>
                </a:solidFill>
                <a:latin typeface="Arial"/>
                <a:ea typeface="Arial"/>
                <a:cs typeface="Arial"/>
                <a:sym typeface="Arial"/>
              </a:rPr>
              <a:t> gout. </a:t>
            </a:r>
            <a:endParaRPr lang="en-US" dirty="0">
              <a:solidFill>
                <a:schemeClr val="dk1"/>
              </a:solidFill>
            </a:endParaRPr>
          </a:p>
        </p:txBody>
      </p:sp>
      <p:sp>
        <p:nvSpPr>
          <p:cNvPr id="543" name="Google Shape;543;p22"/>
          <p:cNvSpPr txBox="1"/>
          <p:nvPr/>
        </p:nvSpPr>
        <p:spPr>
          <a:xfrm>
            <a:off x="573648" y="5046396"/>
            <a:ext cx="609600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2000" dirty="0">
                <a:solidFill>
                  <a:schemeClr val="dk1"/>
                </a:solidFill>
                <a:latin typeface="Arial"/>
                <a:ea typeface="Arial"/>
                <a:cs typeface="Arial"/>
                <a:sym typeface="Arial"/>
              </a:rPr>
              <a:t>offers a wide-range of education and support tools to understand and manage gout.</a:t>
            </a:r>
            <a:endParaRPr lang="en-US" dirty="0">
              <a:solidFill>
                <a:schemeClr val="dk1"/>
              </a:solidFill>
            </a:endParaRPr>
          </a:p>
        </p:txBody>
      </p:sp>
      <p:pic>
        <p:nvPicPr>
          <p:cNvPr id="544" name="Google Shape;544;p2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1241940">
            <a:off x="3292088" y="1440626"/>
            <a:ext cx="1447111" cy="3046344"/>
          </a:xfrm>
          <a:prstGeom prst="rect">
            <a:avLst/>
          </a:prstGeom>
          <a:noFill/>
          <a:ln>
            <a:noFill/>
          </a:ln>
        </p:spPr>
      </p:pic>
      <p:pic>
        <p:nvPicPr>
          <p:cNvPr id="545" name="Google Shape;545;p2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98547" y="1307946"/>
            <a:ext cx="2760588" cy="3020042"/>
          </a:xfrm>
          <a:prstGeom prst="rect">
            <a:avLst/>
          </a:prstGeom>
          <a:noFill/>
          <a:ln>
            <a:noFill/>
          </a:ln>
        </p:spPr>
      </p:pic>
      <p:pic>
        <p:nvPicPr>
          <p:cNvPr id="546" name="Google Shape;546;p22"/>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189094" y="3660334"/>
            <a:ext cx="2919397" cy="2764052"/>
          </a:xfrm>
          <a:prstGeom prst="rect">
            <a:avLst/>
          </a:prstGeom>
          <a:noFill/>
          <a:ln>
            <a:noFill/>
          </a:ln>
        </p:spPr>
      </p:pic>
      <p:sp>
        <p:nvSpPr>
          <p:cNvPr id="2" name="Google Shape;533;p21">
            <a:extLst>
              <a:ext uri="{FF2B5EF4-FFF2-40B4-BE49-F238E27FC236}">
                <a16:creationId xmlns:a16="http://schemas.microsoft.com/office/drawing/2014/main" id="{38B86702-7D3A-71F4-4C19-E2EAA002358F}"/>
              </a:ext>
            </a:extLst>
          </p:cNvPr>
          <p:cNvSpPr/>
          <p:nvPr/>
        </p:nvSpPr>
        <p:spPr>
          <a:xfrm>
            <a:off x="0" y="0"/>
            <a:ext cx="12192000" cy="533450"/>
          </a:xfrm>
          <a:prstGeom prst="rect">
            <a:avLst/>
          </a:prstGeom>
          <a:solidFill>
            <a:schemeClr val="tx1">
              <a:lumMod val="75000"/>
              <a:lumOff val="2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AU" sz="2000" b="1">
                <a:solidFill>
                  <a:schemeClr val="lt1"/>
                </a:solidFill>
                <a:latin typeface="Arial"/>
                <a:ea typeface="Arial"/>
                <a:cs typeface="Arial"/>
                <a:sym typeface="Arial"/>
              </a:rPr>
              <a:t>ADDITIONAL RESOURCES</a:t>
            </a:r>
            <a:endParaRPr/>
          </a:p>
        </p:txBody>
      </p:sp>
      <p:sp>
        <p:nvSpPr>
          <p:cNvPr id="4" name="TextBox 3">
            <a:extLst>
              <a:ext uri="{FF2B5EF4-FFF2-40B4-BE49-F238E27FC236}">
                <a16:creationId xmlns:a16="http://schemas.microsoft.com/office/drawing/2014/main" id="{178FB135-3E94-8D7C-C001-82E19F245A9C}"/>
              </a:ext>
            </a:extLst>
          </p:cNvPr>
          <p:cNvSpPr txBox="1"/>
          <p:nvPr/>
        </p:nvSpPr>
        <p:spPr>
          <a:xfrm>
            <a:off x="6096575" y="2408555"/>
            <a:ext cx="540811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AU" sz="2000" dirty="0">
                <a:hlinkClick r:id="rId6">
                  <a:extLst>
                    <a:ext uri="{A12FA001-AC4F-418D-AE19-62706E023703}">
                      <ahyp:hlinkClr xmlns:ahyp="http://schemas.microsoft.com/office/drawing/2018/hyperlinkcolor" val="tx"/>
                    </a:ext>
                  </a:extLst>
                </a:hlinkClick>
              </a:rPr>
              <a:t>https://www.stayingstrongwitharthritis.org.au/</a:t>
            </a:r>
            <a:endParaRPr lang="en-US"/>
          </a:p>
        </p:txBody>
      </p:sp>
      <p:sp>
        <p:nvSpPr>
          <p:cNvPr id="5" name="TextBox 4">
            <a:extLst>
              <a:ext uri="{FF2B5EF4-FFF2-40B4-BE49-F238E27FC236}">
                <a16:creationId xmlns:a16="http://schemas.microsoft.com/office/drawing/2014/main" id="{95119D1A-FA6A-F1FA-6D3A-A1783B169C75}"/>
              </a:ext>
            </a:extLst>
          </p:cNvPr>
          <p:cNvSpPr txBox="1"/>
          <p:nvPr/>
        </p:nvSpPr>
        <p:spPr>
          <a:xfrm>
            <a:off x="3996" y="5825241"/>
            <a:ext cx="536858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AU" sz="2000" dirty="0">
                <a:hlinkClick r:id="rId7">
                  <a:extLst>
                    <a:ext uri="{A12FA001-AC4F-418D-AE19-62706E023703}">
                      <ahyp:hlinkClr xmlns:ahyp="http://schemas.microsoft.com/office/drawing/2018/hyperlinkcolor" val="tx"/>
                    </a:ext>
                  </a:extLst>
                </a:hlinkClick>
              </a:rPr>
              <a:t>https://arthritisaustralia.com.au/gout</a:t>
            </a:r>
            <a:r>
              <a:rPr lang="en-AU" sz="2000" dirty="0">
                <a:solidFill>
                  <a:schemeClr val="dk1"/>
                </a:solidFill>
              </a:rPr>
              <a:t> </a:t>
            </a:r>
            <a:endParaRPr lang="en-US" sz="2000" dirty="0">
              <a:solidFill>
                <a:schemeClr val="dk1"/>
              </a:solidFill>
            </a:endParaRPr>
          </a:p>
        </p:txBody>
      </p:sp>
      <p:sp>
        <p:nvSpPr>
          <p:cNvPr id="3" name="TextBox 2">
            <a:extLst>
              <a:ext uri="{FF2B5EF4-FFF2-40B4-BE49-F238E27FC236}">
                <a16:creationId xmlns:a16="http://schemas.microsoft.com/office/drawing/2014/main" id="{029A115E-E891-1989-8268-D9196C459E1B}"/>
              </a:ext>
            </a:extLst>
          </p:cNvPr>
          <p:cNvSpPr txBox="1"/>
          <p:nvPr/>
        </p:nvSpPr>
        <p:spPr>
          <a:xfrm>
            <a:off x="602377" y="881394"/>
            <a:ext cx="439428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2000" b="1" dirty="0">
                <a:solidFill>
                  <a:srgbClr val="7D0026"/>
                </a:solidFill>
              </a:rPr>
              <a:t>Staying Moving, Staying Strong</a:t>
            </a:r>
            <a:endParaRPr lang="en-US" dirty="0">
              <a:solidFill>
                <a:srgbClr val="7D0026"/>
              </a:solidFill>
            </a:endParaRPr>
          </a:p>
        </p:txBody>
      </p:sp>
      <p:sp>
        <p:nvSpPr>
          <p:cNvPr id="6" name="TextBox 5">
            <a:extLst>
              <a:ext uri="{FF2B5EF4-FFF2-40B4-BE49-F238E27FC236}">
                <a16:creationId xmlns:a16="http://schemas.microsoft.com/office/drawing/2014/main" id="{2604EEE4-84A8-358A-AB0C-161A41BB7029}"/>
              </a:ext>
            </a:extLst>
          </p:cNvPr>
          <p:cNvSpPr txBox="1"/>
          <p:nvPr/>
        </p:nvSpPr>
        <p:spPr>
          <a:xfrm>
            <a:off x="6900084" y="3255120"/>
            <a:ext cx="3787837"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2000" b="1" dirty="0">
                <a:solidFill>
                  <a:schemeClr val="bg2">
                    <a:lumMod val="76000"/>
                    <a:lumOff val="24000"/>
                  </a:schemeClr>
                </a:solidFill>
              </a:rPr>
              <a:t>Arthritis Australia Gout Hub</a:t>
            </a:r>
            <a:r>
              <a:rPr lang="en-AU" sz="2000" b="1" dirty="0">
                <a:solidFill>
                  <a:schemeClr val="dk1"/>
                </a:solidFill>
              </a:rPr>
              <a:t> </a:t>
            </a:r>
            <a:endParaRPr lang="en-US" dirty="0">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pic>
        <p:nvPicPr>
          <p:cNvPr id="552" name="Google Shape;552;p23"/>
          <p:cNvPicPr preferRelativeResize="0"/>
          <p:nvPr/>
        </p:nvPicPr>
        <p:blipFill rotWithShape="1">
          <a:blip r:embed="rId3">
            <a:alphaModFix/>
          </a:blip>
          <a:srcRect/>
          <a:stretch/>
        </p:blipFill>
        <p:spPr>
          <a:xfrm>
            <a:off x="369102" y="3935253"/>
            <a:ext cx="11250595" cy="2276793"/>
          </a:xfrm>
          <a:prstGeom prst="rect">
            <a:avLst/>
          </a:prstGeom>
          <a:noFill/>
          <a:ln>
            <a:noFill/>
          </a:ln>
        </p:spPr>
      </p:pic>
      <p:sp>
        <p:nvSpPr>
          <p:cNvPr id="2" name="TextBox 1">
            <a:extLst>
              <a:ext uri="{FF2B5EF4-FFF2-40B4-BE49-F238E27FC236}">
                <a16:creationId xmlns:a16="http://schemas.microsoft.com/office/drawing/2014/main" id="{1B28EB2F-CA9F-2737-552A-7AA50E59BAC2}"/>
              </a:ext>
            </a:extLst>
          </p:cNvPr>
          <p:cNvSpPr txBox="1"/>
          <p:nvPr/>
        </p:nvSpPr>
        <p:spPr>
          <a:xfrm>
            <a:off x="671273" y="2319923"/>
            <a:ext cx="1085499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dirty="0"/>
              <a:t>Arthritis Australia would like to thank Adrian for generously sharing his experience of living with gout</a:t>
            </a:r>
            <a:r>
              <a:rPr lang="en-US" sz="1600" dirty="0"/>
              <a:t>.</a:t>
            </a:r>
            <a:r>
              <a:rPr lang="en-US" dirty="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
          <p:cNvSpPr txBox="1"/>
          <p:nvPr/>
        </p:nvSpPr>
        <p:spPr>
          <a:xfrm>
            <a:off x="9347234" y="2171866"/>
            <a:ext cx="2697850" cy="3420465"/>
          </a:xfrm>
          <a:prstGeom prst="rect">
            <a:avLst/>
          </a:prstGeom>
          <a:solidFill>
            <a:srgbClr val="B6C1D5"/>
          </a:solidFill>
          <a:ln w="76200" cap="flat" cmpd="sng">
            <a:solidFill>
              <a:srgbClr val="2C70CC"/>
            </a:solidFill>
            <a:prstDash val="solid"/>
            <a:round/>
            <a:headEnd type="none" w="sm" len="sm"/>
            <a:tailEnd type="none" w="sm" len="sm"/>
          </a:ln>
        </p:spPr>
        <p:txBody>
          <a:bodyPr spcFirstLastPara="1" wrap="square" lIns="158250" tIns="158250" rIns="158250" bIns="158250" anchor="t" anchorCtr="0">
            <a:noAutofit/>
          </a:bodyPr>
          <a:lstStyle/>
          <a:p>
            <a:pPr marL="0" marR="0" lvl="0" indent="0" algn="ctr" rtl="0">
              <a:lnSpc>
                <a:spcPct val="90000"/>
              </a:lnSpc>
              <a:spcBef>
                <a:spcPts val="0"/>
              </a:spcBef>
              <a:spcAft>
                <a:spcPts val="0"/>
              </a:spcAft>
              <a:buClr>
                <a:schemeClr val="dk1"/>
              </a:buClr>
              <a:buSzPts val="3000"/>
              <a:buFont typeface="Play"/>
              <a:buNone/>
            </a:pPr>
            <a:r>
              <a:rPr lang="en-AU" sz="3000">
                <a:solidFill>
                  <a:schemeClr val="dk1"/>
                </a:solidFill>
                <a:latin typeface="Play"/>
                <a:ea typeface="Play"/>
                <a:cs typeface="Play"/>
                <a:sym typeface="Play"/>
              </a:rPr>
              <a:t>4</a:t>
            </a:r>
            <a:endParaRPr/>
          </a:p>
        </p:txBody>
      </p:sp>
      <p:sp>
        <p:nvSpPr>
          <p:cNvPr id="271" name="Google Shape;271;p3"/>
          <p:cNvSpPr txBox="1"/>
          <p:nvPr/>
        </p:nvSpPr>
        <p:spPr>
          <a:xfrm>
            <a:off x="6298644" y="2171867"/>
            <a:ext cx="2697850" cy="3420465"/>
          </a:xfrm>
          <a:prstGeom prst="rect">
            <a:avLst/>
          </a:prstGeom>
          <a:solidFill>
            <a:srgbClr val="2C70CC"/>
          </a:solidFill>
          <a:ln w="76200" cap="flat" cmpd="sng">
            <a:solidFill>
              <a:srgbClr val="F0D9C0"/>
            </a:solidFill>
            <a:prstDash val="solid"/>
            <a:round/>
            <a:headEnd type="none" w="sm" len="sm"/>
            <a:tailEnd type="none" w="sm" len="sm"/>
          </a:ln>
        </p:spPr>
        <p:txBody>
          <a:bodyPr spcFirstLastPara="1" wrap="square" lIns="158250" tIns="158250" rIns="158250" bIns="158250" anchor="t" anchorCtr="0">
            <a:noAutofit/>
          </a:bodyPr>
          <a:lstStyle/>
          <a:p>
            <a:pPr marL="0" marR="0" lvl="0" indent="0" algn="ctr" rtl="0">
              <a:lnSpc>
                <a:spcPct val="90000"/>
              </a:lnSpc>
              <a:spcBef>
                <a:spcPts val="0"/>
              </a:spcBef>
              <a:spcAft>
                <a:spcPts val="0"/>
              </a:spcAft>
              <a:buClr>
                <a:schemeClr val="lt1"/>
              </a:buClr>
              <a:buSzPts val="3000"/>
              <a:buFont typeface="Play"/>
              <a:buNone/>
            </a:pPr>
            <a:r>
              <a:rPr lang="en-AU" sz="3000">
                <a:solidFill>
                  <a:schemeClr val="lt1"/>
                </a:solidFill>
                <a:latin typeface="Play"/>
                <a:ea typeface="Play"/>
                <a:cs typeface="Play"/>
                <a:sym typeface="Play"/>
              </a:rPr>
              <a:t>3</a:t>
            </a:r>
            <a:endParaRPr/>
          </a:p>
        </p:txBody>
      </p:sp>
      <p:sp>
        <p:nvSpPr>
          <p:cNvPr id="272" name="Google Shape;272;p3"/>
          <p:cNvSpPr txBox="1"/>
          <p:nvPr/>
        </p:nvSpPr>
        <p:spPr>
          <a:xfrm>
            <a:off x="3270262" y="2171867"/>
            <a:ext cx="2697850" cy="3420465"/>
          </a:xfrm>
          <a:prstGeom prst="rect">
            <a:avLst/>
          </a:prstGeom>
          <a:solidFill>
            <a:srgbClr val="F0D9C0"/>
          </a:solidFill>
          <a:ln w="76200" cap="flat" cmpd="sng">
            <a:solidFill>
              <a:srgbClr val="7D0026"/>
            </a:solidFill>
            <a:prstDash val="solid"/>
            <a:round/>
            <a:headEnd type="none" w="sm" len="sm"/>
            <a:tailEnd type="none" w="sm" len="sm"/>
          </a:ln>
        </p:spPr>
        <p:txBody>
          <a:bodyPr spcFirstLastPara="1" wrap="square" lIns="158250" tIns="158250" rIns="158250" bIns="158250" anchor="t" anchorCtr="0">
            <a:noAutofit/>
          </a:bodyPr>
          <a:lstStyle/>
          <a:p>
            <a:pPr marL="0" marR="0" lvl="0" indent="0" algn="ctr" rtl="0">
              <a:lnSpc>
                <a:spcPct val="90000"/>
              </a:lnSpc>
              <a:spcBef>
                <a:spcPts val="0"/>
              </a:spcBef>
              <a:spcAft>
                <a:spcPts val="0"/>
              </a:spcAft>
              <a:buClr>
                <a:schemeClr val="dk1"/>
              </a:buClr>
              <a:buSzPts val="3000"/>
              <a:buFont typeface="Play"/>
              <a:buNone/>
            </a:pPr>
            <a:r>
              <a:rPr lang="en-AU" sz="3000">
                <a:solidFill>
                  <a:schemeClr val="dk1"/>
                </a:solidFill>
                <a:ea typeface="Play"/>
                <a:cs typeface="Play"/>
                <a:sym typeface="Play"/>
              </a:rPr>
              <a:t>2</a:t>
            </a:r>
            <a:endParaRPr>
              <a:solidFill>
                <a:schemeClr val="dk1"/>
              </a:solidFill>
            </a:endParaRPr>
          </a:p>
        </p:txBody>
      </p:sp>
      <p:sp>
        <p:nvSpPr>
          <p:cNvPr id="273" name="Google Shape;273;p3"/>
          <p:cNvSpPr txBox="1"/>
          <p:nvPr/>
        </p:nvSpPr>
        <p:spPr>
          <a:xfrm>
            <a:off x="255124" y="2175618"/>
            <a:ext cx="2697850" cy="3420465"/>
          </a:xfrm>
          <a:prstGeom prst="rect">
            <a:avLst/>
          </a:prstGeom>
          <a:solidFill>
            <a:srgbClr val="7D0026"/>
          </a:solidFill>
          <a:ln w="76200" cap="flat" cmpd="sng">
            <a:solidFill>
              <a:srgbClr val="F0D9C0"/>
            </a:solidFill>
            <a:prstDash val="solid"/>
            <a:round/>
            <a:headEnd type="none" w="sm" len="sm"/>
            <a:tailEnd type="none" w="sm" len="sm"/>
          </a:ln>
        </p:spPr>
        <p:txBody>
          <a:bodyPr spcFirstLastPara="1" wrap="square" lIns="158250" tIns="158250" rIns="158250" bIns="158250" anchor="t" anchorCtr="0">
            <a:noAutofit/>
          </a:bodyPr>
          <a:lstStyle/>
          <a:p>
            <a:pPr marL="0" marR="0" lvl="0" indent="0" algn="ctr" rtl="0">
              <a:lnSpc>
                <a:spcPct val="90000"/>
              </a:lnSpc>
              <a:spcBef>
                <a:spcPts val="0"/>
              </a:spcBef>
              <a:spcAft>
                <a:spcPts val="0"/>
              </a:spcAft>
              <a:buClr>
                <a:schemeClr val="lt1"/>
              </a:buClr>
              <a:buSzPts val="3000"/>
              <a:buFont typeface="Play"/>
              <a:buNone/>
            </a:pPr>
            <a:r>
              <a:rPr lang="en-AU" sz="3000">
                <a:solidFill>
                  <a:schemeClr val="lt1"/>
                </a:solidFill>
                <a:latin typeface="Play"/>
                <a:ea typeface="Play"/>
                <a:cs typeface="Play"/>
                <a:sym typeface="Play"/>
              </a:rPr>
              <a:t>1</a:t>
            </a:r>
            <a:endParaRPr/>
          </a:p>
        </p:txBody>
      </p:sp>
      <p:sp>
        <p:nvSpPr>
          <p:cNvPr id="274" name="Google Shape;274;p3"/>
          <p:cNvSpPr/>
          <p:nvPr/>
        </p:nvSpPr>
        <p:spPr>
          <a:xfrm>
            <a:off x="0" y="262343"/>
            <a:ext cx="4864100" cy="708660"/>
          </a:xfrm>
          <a:prstGeom prst="homePlate">
            <a:avLst>
              <a:gd name="adj" fmla="val 50000"/>
            </a:avLst>
          </a:prstGeom>
          <a:solidFill>
            <a:srgbClr val="F0D9C0"/>
          </a:solidFill>
          <a:ln w="28575" cap="flat" cmpd="sng">
            <a:solidFill>
              <a:srgbClr val="2C70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AU" sz="2400" b="1">
                <a:solidFill>
                  <a:srgbClr val="2C70CC"/>
                </a:solidFill>
                <a:latin typeface="Montserrat"/>
                <a:ea typeface="Montserrat"/>
                <a:cs typeface="Montserrat"/>
                <a:sym typeface="Montserrat"/>
              </a:rPr>
              <a:t>Taking control of your gout</a:t>
            </a:r>
            <a:endParaRPr sz="1600">
              <a:solidFill>
                <a:srgbClr val="2C70CC"/>
              </a:solidFill>
              <a:latin typeface="Arial"/>
              <a:ea typeface="Arial"/>
              <a:cs typeface="Arial"/>
              <a:sym typeface="Arial"/>
            </a:endParaRPr>
          </a:p>
        </p:txBody>
      </p:sp>
      <p:sp>
        <p:nvSpPr>
          <p:cNvPr id="275" name="Google Shape;275;p3"/>
          <p:cNvSpPr txBox="1"/>
          <p:nvPr/>
        </p:nvSpPr>
        <p:spPr>
          <a:xfrm>
            <a:off x="6469007" y="3620319"/>
            <a:ext cx="2330636"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1800">
                <a:solidFill>
                  <a:schemeClr val="lt1"/>
                </a:solidFill>
                <a:latin typeface="Arial"/>
                <a:ea typeface="Arial"/>
                <a:cs typeface="Arial"/>
                <a:sym typeface="Arial"/>
              </a:rPr>
              <a:t>Learn effective treatment for long-term gout management.</a:t>
            </a:r>
            <a:endParaRPr sz="1800">
              <a:solidFill>
                <a:schemeClr val="lt1"/>
              </a:solidFill>
              <a:latin typeface="Arial"/>
              <a:ea typeface="Arial"/>
              <a:cs typeface="Arial"/>
              <a:sym typeface="Arial"/>
            </a:endParaRPr>
          </a:p>
        </p:txBody>
      </p:sp>
      <p:sp>
        <p:nvSpPr>
          <p:cNvPr id="276" name="Google Shape;276;p3"/>
          <p:cNvSpPr txBox="1"/>
          <p:nvPr/>
        </p:nvSpPr>
        <p:spPr>
          <a:xfrm>
            <a:off x="9461301" y="3615428"/>
            <a:ext cx="2469716"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1800">
                <a:solidFill>
                  <a:schemeClr val="dk1"/>
                </a:solidFill>
                <a:latin typeface="Arial"/>
                <a:ea typeface="Arial"/>
                <a:cs typeface="Arial"/>
                <a:sym typeface="Arial"/>
              </a:rPr>
              <a:t>Address common misconceptions about living with gout.</a:t>
            </a:r>
            <a:endParaRPr sz="1800">
              <a:solidFill>
                <a:schemeClr val="dk1"/>
              </a:solidFill>
              <a:latin typeface="Arial"/>
              <a:ea typeface="Arial"/>
              <a:cs typeface="Arial"/>
              <a:sym typeface="Arial"/>
            </a:endParaRPr>
          </a:p>
        </p:txBody>
      </p:sp>
      <p:sp>
        <p:nvSpPr>
          <p:cNvPr id="277" name="Google Shape;277;p3"/>
          <p:cNvSpPr txBox="1"/>
          <p:nvPr/>
        </p:nvSpPr>
        <p:spPr>
          <a:xfrm>
            <a:off x="3447357" y="3615428"/>
            <a:ext cx="2405501"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1800">
                <a:solidFill>
                  <a:schemeClr val="dk1"/>
                </a:solidFill>
                <a:latin typeface="Arial"/>
                <a:ea typeface="Arial"/>
                <a:cs typeface="Arial"/>
                <a:sym typeface="Arial"/>
              </a:rPr>
              <a:t>Recognise flare symptoms, triggers and how to treat them.</a:t>
            </a:r>
            <a:endParaRPr sz="1800">
              <a:solidFill>
                <a:schemeClr val="dk1"/>
              </a:solidFill>
              <a:latin typeface="Arial"/>
              <a:ea typeface="Arial"/>
              <a:cs typeface="Arial"/>
              <a:sym typeface="Arial"/>
            </a:endParaRPr>
          </a:p>
        </p:txBody>
      </p:sp>
      <p:cxnSp>
        <p:nvCxnSpPr>
          <p:cNvPr id="278" name="Google Shape;278;p3"/>
          <p:cNvCxnSpPr/>
          <p:nvPr/>
        </p:nvCxnSpPr>
        <p:spPr>
          <a:xfrm>
            <a:off x="384244" y="2815105"/>
            <a:ext cx="2466074" cy="0"/>
          </a:xfrm>
          <a:prstGeom prst="straightConnector1">
            <a:avLst/>
          </a:prstGeom>
          <a:noFill/>
          <a:ln w="28575" cap="flat" cmpd="sng">
            <a:solidFill>
              <a:schemeClr val="lt1"/>
            </a:solidFill>
            <a:prstDash val="dot"/>
            <a:round/>
            <a:headEnd type="none" w="sm" len="sm"/>
            <a:tailEnd type="none" w="sm" len="sm"/>
          </a:ln>
        </p:spPr>
      </p:cxnSp>
      <p:cxnSp>
        <p:nvCxnSpPr>
          <p:cNvPr id="279" name="Google Shape;279;p3"/>
          <p:cNvCxnSpPr/>
          <p:nvPr/>
        </p:nvCxnSpPr>
        <p:spPr>
          <a:xfrm>
            <a:off x="6431575" y="2811356"/>
            <a:ext cx="2405501" cy="0"/>
          </a:xfrm>
          <a:prstGeom prst="straightConnector1">
            <a:avLst/>
          </a:prstGeom>
          <a:noFill/>
          <a:ln w="28575" cap="flat" cmpd="sng">
            <a:solidFill>
              <a:schemeClr val="lt1"/>
            </a:solidFill>
            <a:prstDash val="dot"/>
            <a:round/>
            <a:headEnd type="none" w="sm" len="sm"/>
            <a:tailEnd type="none" w="sm" len="sm"/>
          </a:ln>
        </p:spPr>
      </p:cxnSp>
      <p:sp>
        <p:nvSpPr>
          <p:cNvPr id="280" name="Google Shape;280;p3"/>
          <p:cNvSpPr txBox="1"/>
          <p:nvPr/>
        </p:nvSpPr>
        <p:spPr>
          <a:xfrm>
            <a:off x="336914" y="3028860"/>
            <a:ext cx="2519842"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1800" b="1">
                <a:solidFill>
                  <a:schemeClr val="lt1"/>
                </a:solidFill>
                <a:latin typeface="Arial"/>
                <a:ea typeface="Arial"/>
                <a:cs typeface="Arial"/>
                <a:sym typeface="Arial"/>
              </a:rPr>
              <a:t>UNDERSTANDING GOUT</a:t>
            </a:r>
            <a:endParaRPr sz="1800" b="1">
              <a:solidFill>
                <a:schemeClr val="lt1"/>
              </a:solidFill>
              <a:latin typeface="Arial"/>
              <a:ea typeface="Arial"/>
              <a:cs typeface="Arial"/>
              <a:sym typeface="Arial"/>
            </a:endParaRPr>
          </a:p>
        </p:txBody>
      </p:sp>
      <p:sp>
        <p:nvSpPr>
          <p:cNvPr id="281" name="Google Shape;281;p3"/>
          <p:cNvSpPr txBox="1"/>
          <p:nvPr/>
        </p:nvSpPr>
        <p:spPr>
          <a:xfrm>
            <a:off x="6431575" y="2967650"/>
            <a:ext cx="2496609"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1800" b="1">
                <a:solidFill>
                  <a:schemeClr val="lt1"/>
                </a:solidFill>
                <a:latin typeface="Arial"/>
                <a:ea typeface="Arial"/>
                <a:cs typeface="Arial"/>
                <a:sym typeface="Arial"/>
              </a:rPr>
              <a:t>TREATING GOUT</a:t>
            </a:r>
            <a:endParaRPr sz="1800" b="1">
              <a:solidFill>
                <a:schemeClr val="lt1"/>
              </a:solidFill>
              <a:latin typeface="Arial"/>
              <a:ea typeface="Arial"/>
              <a:cs typeface="Arial"/>
              <a:sym typeface="Arial"/>
            </a:endParaRPr>
          </a:p>
        </p:txBody>
      </p:sp>
      <p:sp>
        <p:nvSpPr>
          <p:cNvPr id="282" name="Google Shape;282;p3"/>
          <p:cNvSpPr txBox="1"/>
          <p:nvPr/>
        </p:nvSpPr>
        <p:spPr>
          <a:xfrm>
            <a:off x="3317285" y="2954657"/>
            <a:ext cx="253557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1800" b="1">
                <a:solidFill>
                  <a:schemeClr val="dk1"/>
                </a:solidFill>
                <a:latin typeface="Arial"/>
                <a:ea typeface="Arial"/>
                <a:cs typeface="Arial"/>
                <a:sym typeface="Arial"/>
              </a:rPr>
              <a:t>MANAGING FLARES</a:t>
            </a:r>
            <a:endParaRPr sz="1800" b="1">
              <a:solidFill>
                <a:schemeClr val="dk1"/>
              </a:solidFill>
              <a:latin typeface="Arial"/>
              <a:ea typeface="Arial"/>
              <a:cs typeface="Arial"/>
              <a:sym typeface="Arial"/>
            </a:endParaRPr>
          </a:p>
        </p:txBody>
      </p:sp>
      <p:sp>
        <p:nvSpPr>
          <p:cNvPr id="283" name="Google Shape;283;p3"/>
          <p:cNvSpPr txBox="1"/>
          <p:nvPr/>
        </p:nvSpPr>
        <p:spPr>
          <a:xfrm>
            <a:off x="9493409" y="2967650"/>
            <a:ext cx="2385524"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1800" b="1">
                <a:solidFill>
                  <a:schemeClr val="dk1"/>
                </a:solidFill>
                <a:latin typeface="Arial"/>
                <a:ea typeface="Arial"/>
                <a:cs typeface="Arial"/>
                <a:sym typeface="Arial"/>
              </a:rPr>
              <a:t>GOUT MYTHS</a:t>
            </a:r>
            <a:endParaRPr/>
          </a:p>
        </p:txBody>
      </p:sp>
      <p:cxnSp>
        <p:nvCxnSpPr>
          <p:cNvPr id="284" name="Google Shape;284;p3"/>
          <p:cNvCxnSpPr/>
          <p:nvPr/>
        </p:nvCxnSpPr>
        <p:spPr>
          <a:xfrm>
            <a:off x="3447357" y="2811356"/>
            <a:ext cx="2405501" cy="0"/>
          </a:xfrm>
          <a:prstGeom prst="straightConnector1">
            <a:avLst/>
          </a:prstGeom>
          <a:noFill/>
          <a:ln w="28575" cap="flat" cmpd="sng">
            <a:solidFill>
              <a:schemeClr val="dk1"/>
            </a:solidFill>
            <a:prstDash val="dot"/>
            <a:round/>
            <a:headEnd type="none" w="sm" len="sm"/>
            <a:tailEnd type="none" w="sm" len="sm"/>
          </a:ln>
        </p:spPr>
      </p:cxnSp>
      <p:cxnSp>
        <p:nvCxnSpPr>
          <p:cNvPr id="285" name="Google Shape;285;p3"/>
          <p:cNvCxnSpPr/>
          <p:nvPr/>
        </p:nvCxnSpPr>
        <p:spPr>
          <a:xfrm>
            <a:off x="9493409" y="2838768"/>
            <a:ext cx="2405501" cy="0"/>
          </a:xfrm>
          <a:prstGeom prst="straightConnector1">
            <a:avLst/>
          </a:prstGeom>
          <a:noFill/>
          <a:ln w="28575" cap="flat" cmpd="sng">
            <a:solidFill>
              <a:schemeClr val="dk1"/>
            </a:solidFill>
            <a:prstDash val="dot"/>
            <a:round/>
            <a:headEnd type="none" w="sm" len="sm"/>
            <a:tailEnd type="none" w="sm" len="sm"/>
          </a:ln>
        </p:spPr>
      </p:cxnSp>
      <p:sp>
        <p:nvSpPr>
          <p:cNvPr id="286" name="Google Shape;286;p3"/>
          <p:cNvSpPr txBox="1"/>
          <p:nvPr/>
        </p:nvSpPr>
        <p:spPr>
          <a:xfrm>
            <a:off x="384244" y="3753927"/>
            <a:ext cx="2519842"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1800">
                <a:solidFill>
                  <a:schemeClr val="lt1"/>
                </a:solidFill>
                <a:latin typeface="Arial"/>
                <a:ea typeface="Arial"/>
                <a:cs typeface="Arial"/>
                <a:sym typeface="Arial"/>
              </a:rPr>
              <a:t>Discover what gout is, why it happens and what causes it</a:t>
            </a:r>
            <a:r>
              <a:rPr lang="en-AU" sz="1800">
                <a:solidFill>
                  <a:schemeClr val="bg1"/>
                </a:solidFill>
                <a:latin typeface="Arial"/>
                <a:ea typeface="Arial"/>
                <a:cs typeface="Arial"/>
                <a:sym typeface="Arial"/>
              </a:rPr>
              <a:t>.</a:t>
            </a:r>
            <a:endParaRPr sz="1800">
              <a:solidFill>
                <a:schemeClr val="bg1"/>
              </a:solidFill>
              <a:latin typeface="Arial"/>
              <a:ea typeface="Arial"/>
              <a:cs typeface="Arial"/>
              <a:sym typeface="Arial"/>
            </a:endParaRPr>
          </a:p>
        </p:txBody>
      </p:sp>
      <p:sp>
        <p:nvSpPr>
          <p:cNvPr id="287" name="Google Shape;287;p3"/>
          <p:cNvSpPr txBox="1"/>
          <p:nvPr/>
        </p:nvSpPr>
        <p:spPr>
          <a:xfrm>
            <a:off x="2647950" y="1349545"/>
            <a:ext cx="6896100"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3200" b="1">
                <a:solidFill>
                  <a:schemeClr val="dk1"/>
                </a:solidFill>
                <a:latin typeface="Arial"/>
                <a:ea typeface="Arial"/>
                <a:cs typeface="Arial"/>
                <a:sym typeface="Arial"/>
              </a:rPr>
              <a:t>Workshop roadmap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 descr="Meet the kunafa community">
            <a:hlinkClick r:id="rId3"/>
          </p:cNvPr>
          <p:cNvSpPr/>
          <p:nvPr/>
        </p:nvSpPr>
        <p:spPr>
          <a:xfrm>
            <a:off x="44450" y="-7938"/>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4" name="Google Shape;294;p4" descr="Meet the kunafa community">
            <a:hlinkClick r:id="rId3"/>
          </p:cNvPr>
          <p:cNvSpPr/>
          <p:nvPr/>
        </p:nvSpPr>
        <p:spPr>
          <a:xfrm>
            <a:off x="44450" y="-282575"/>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5" name="Google Shape;295;p4"/>
          <p:cNvSpPr txBox="1"/>
          <p:nvPr/>
        </p:nvSpPr>
        <p:spPr>
          <a:xfrm>
            <a:off x="3952065" y="5520706"/>
            <a:ext cx="4318000" cy="6771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2000">
                <a:solidFill>
                  <a:schemeClr val="dk1"/>
                </a:solidFill>
                <a:latin typeface="Arial"/>
                <a:ea typeface="Arial"/>
                <a:cs typeface="Arial"/>
                <a:sym typeface="Arial"/>
              </a:rPr>
              <a:t>Watch Adrian’s story </a:t>
            </a:r>
            <a:r>
              <a:rPr lang="en-AU" sz="2000" u="sng">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here</a:t>
            </a:r>
            <a:endParaRPr sz="2000">
              <a:solidFill>
                <a:schemeClr val="dk1"/>
              </a:solidFill>
              <a:latin typeface="Arial"/>
              <a:ea typeface="Arial"/>
              <a:cs typeface="Arial"/>
              <a:sym typeface="Arial"/>
            </a:endParaRPr>
          </a:p>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pic>
        <p:nvPicPr>
          <p:cNvPr id="296" name="Google Shape;296;p4">
            <a:hlinkClick r:id="rId4"/>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893867" y="2021974"/>
            <a:ext cx="6404266" cy="3176748"/>
          </a:xfrm>
          <a:prstGeom prst="rect">
            <a:avLst/>
          </a:prstGeom>
          <a:noFill/>
          <a:ln>
            <a:noFill/>
          </a:ln>
        </p:spPr>
      </p:pic>
      <p:sp>
        <p:nvSpPr>
          <p:cNvPr id="297" name="Google Shape;297;p4"/>
          <p:cNvSpPr txBox="1"/>
          <p:nvPr/>
        </p:nvSpPr>
        <p:spPr>
          <a:xfrm>
            <a:off x="-7143" y="361161"/>
            <a:ext cx="12236416" cy="1015663"/>
          </a:xfrm>
          <a:prstGeom prst="rect">
            <a:avLst/>
          </a:prstGeom>
          <a:solidFill>
            <a:schemeClr val="tx1">
              <a:lumMod val="75000"/>
              <a:lumOff val="25000"/>
            </a:schemeClr>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800" b="1" i="0" u="none" strike="noStrike" cap="none">
              <a:solidFill>
                <a:schemeClr val="lt1"/>
              </a:solidFill>
              <a:latin typeface="Roboto"/>
              <a:ea typeface="Roboto"/>
              <a:cs typeface="Roboto"/>
              <a:sym typeface="Roboto"/>
            </a:endParaRPr>
          </a:p>
          <a:p>
            <a:pPr marL="0" marR="0" lvl="0" indent="0" algn="ctr" rtl="0">
              <a:spcBef>
                <a:spcPts val="0"/>
              </a:spcBef>
              <a:spcAft>
                <a:spcPts val="0"/>
              </a:spcAft>
              <a:buNone/>
            </a:pPr>
            <a:r>
              <a:rPr lang="en-AU" sz="2400" b="1" i="0" u="none" strike="noStrike" cap="none">
                <a:solidFill>
                  <a:schemeClr val="bg1"/>
                </a:solidFill>
                <a:latin typeface="Roboto"/>
                <a:ea typeface="Roboto"/>
                <a:cs typeface="Roboto"/>
                <a:sym typeface="Roboto"/>
              </a:rPr>
              <a:t>Adrian's Story – Living with Gout</a:t>
            </a:r>
            <a:endParaRPr>
              <a:solidFill>
                <a:schemeClr val="bg1"/>
              </a:solidFill>
            </a:endParaRPr>
          </a:p>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10"/>
          <p:cNvSpPr/>
          <p:nvPr/>
        </p:nvSpPr>
        <p:spPr>
          <a:xfrm>
            <a:off x="4013224" y="1763861"/>
            <a:ext cx="4081860" cy="3884247"/>
          </a:xfrm>
          <a:prstGeom prst="ellipse">
            <a:avLst/>
          </a:prstGeom>
          <a:solidFill>
            <a:srgbClr val="99DEDE">
              <a:alpha val="10588"/>
            </a:srgbClr>
          </a:solidFill>
          <a:ln>
            <a:noFill/>
          </a:ln>
        </p:spPr>
        <p:txBody>
          <a:bodyPr spcFirstLastPara="1" wrap="square" lIns="60950" tIns="60950" rIns="60950" bIns="60950" anchor="ctr" anchorCtr="0">
            <a:noAutofit/>
          </a:bodyPr>
          <a:lstStyle/>
          <a:p>
            <a:pPr marL="0" marR="0" lvl="0" indent="0" algn="ctr" rtl="0">
              <a:spcBef>
                <a:spcPts val="0"/>
              </a:spcBef>
              <a:spcAft>
                <a:spcPts val="0"/>
              </a:spcAft>
              <a:buNone/>
            </a:pPr>
            <a:endParaRPr sz="1200">
              <a:solidFill>
                <a:schemeClr val="dk1"/>
              </a:solidFill>
              <a:latin typeface="Arial"/>
              <a:ea typeface="Arial"/>
              <a:cs typeface="Arial"/>
              <a:sym typeface="Arial"/>
            </a:endParaRPr>
          </a:p>
        </p:txBody>
      </p:sp>
      <p:pic>
        <p:nvPicPr>
          <p:cNvPr id="349" name="Google Shape;349;p10"/>
          <p:cNvPicPr preferRelativeResize="0"/>
          <p:nvPr/>
        </p:nvPicPr>
        <p:blipFill rotWithShape="1">
          <a:blip r:embed="rId3" cstate="email">
            <a:alphaModFix/>
            <a:extLst>
              <a:ext uri="{28A0092B-C50C-407E-A947-70E740481C1C}">
                <a14:useLocalDpi xmlns:a14="http://schemas.microsoft.com/office/drawing/2010/main"/>
              </a:ext>
            </a:extLst>
          </a:blip>
          <a:srcRect l="435" r="435"/>
          <a:stretch/>
        </p:blipFill>
        <p:spPr>
          <a:xfrm>
            <a:off x="8141200" y="4425975"/>
            <a:ext cx="964401" cy="794440"/>
          </a:xfrm>
          <a:prstGeom prst="rect">
            <a:avLst/>
          </a:prstGeom>
          <a:noFill/>
          <a:ln>
            <a:noFill/>
          </a:ln>
        </p:spPr>
      </p:pic>
      <p:pic>
        <p:nvPicPr>
          <p:cNvPr id="350" name="Google Shape;350;p10"/>
          <p:cNvPicPr preferRelativeResize="0"/>
          <p:nvPr/>
        </p:nvPicPr>
        <p:blipFill rotWithShape="1">
          <a:blip r:embed="rId4" cstate="email">
            <a:alphaModFix/>
            <a:extLst>
              <a:ext uri="{28A0092B-C50C-407E-A947-70E740481C1C}">
                <a14:useLocalDpi xmlns:a14="http://schemas.microsoft.com/office/drawing/2010/main"/>
              </a:ext>
            </a:extLst>
          </a:blip>
          <a:srcRect l="435" r="435"/>
          <a:stretch/>
        </p:blipFill>
        <p:spPr>
          <a:xfrm>
            <a:off x="8136674" y="1914174"/>
            <a:ext cx="921088" cy="758766"/>
          </a:xfrm>
          <a:prstGeom prst="rect">
            <a:avLst/>
          </a:prstGeom>
          <a:noFill/>
          <a:ln>
            <a:noFill/>
          </a:ln>
        </p:spPr>
      </p:pic>
      <p:pic>
        <p:nvPicPr>
          <p:cNvPr id="351" name="Google Shape;351;p10"/>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787226" y="2022470"/>
            <a:ext cx="2480458" cy="3382801"/>
          </a:xfrm>
          <a:prstGeom prst="rect">
            <a:avLst/>
          </a:prstGeom>
          <a:noFill/>
          <a:ln>
            <a:noFill/>
          </a:ln>
        </p:spPr>
      </p:pic>
      <p:pic>
        <p:nvPicPr>
          <p:cNvPr id="352" name="Google Shape;352;p10"/>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flipH="1">
            <a:off x="3400340" y="1958307"/>
            <a:ext cx="469967" cy="637776"/>
          </a:xfrm>
          <a:prstGeom prst="rect">
            <a:avLst/>
          </a:prstGeom>
          <a:noFill/>
          <a:ln>
            <a:noFill/>
          </a:ln>
        </p:spPr>
      </p:pic>
      <p:pic>
        <p:nvPicPr>
          <p:cNvPr id="353" name="Google Shape;353;p10"/>
          <p:cNvPicPr preferRelativeResize="0"/>
          <p:nvPr/>
        </p:nvPicPr>
        <p:blipFill rotWithShape="1">
          <a:blip r:embed="rId7" cstate="email">
            <a:alphaModFix/>
            <a:extLst>
              <a:ext uri="{28A0092B-C50C-407E-A947-70E740481C1C}">
                <a14:useLocalDpi xmlns:a14="http://schemas.microsoft.com/office/drawing/2010/main"/>
              </a:ext>
            </a:extLst>
          </a:blip>
          <a:srcRect l="179" r="168"/>
          <a:stretch/>
        </p:blipFill>
        <p:spPr>
          <a:xfrm>
            <a:off x="8345090" y="3080102"/>
            <a:ext cx="1218534" cy="995091"/>
          </a:xfrm>
          <a:prstGeom prst="rect">
            <a:avLst/>
          </a:prstGeom>
          <a:noFill/>
          <a:ln>
            <a:noFill/>
          </a:ln>
        </p:spPr>
      </p:pic>
      <p:grpSp>
        <p:nvGrpSpPr>
          <p:cNvPr id="354" name="Google Shape;354;p10"/>
          <p:cNvGrpSpPr/>
          <p:nvPr/>
        </p:nvGrpSpPr>
        <p:grpSpPr>
          <a:xfrm>
            <a:off x="2976582" y="4398160"/>
            <a:ext cx="953226" cy="698434"/>
            <a:chOff x="4421477" y="6088351"/>
            <a:chExt cx="1482172" cy="1329899"/>
          </a:xfrm>
        </p:grpSpPr>
        <p:pic>
          <p:nvPicPr>
            <p:cNvPr id="355" name="Google Shape;355;p10"/>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4421477" y="6088351"/>
              <a:ext cx="1349925" cy="1214400"/>
            </a:xfrm>
            <a:prstGeom prst="rect">
              <a:avLst/>
            </a:prstGeom>
            <a:noFill/>
            <a:ln>
              <a:noFill/>
            </a:ln>
          </p:spPr>
        </p:pic>
        <p:pic>
          <p:nvPicPr>
            <p:cNvPr id="356" name="Google Shape;356;p10"/>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5344950" y="6874900"/>
              <a:ext cx="558699" cy="543350"/>
            </a:xfrm>
            <a:prstGeom prst="rect">
              <a:avLst/>
            </a:prstGeom>
            <a:noFill/>
            <a:ln>
              <a:noFill/>
            </a:ln>
          </p:spPr>
        </p:pic>
      </p:grpSp>
      <p:pic>
        <p:nvPicPr>
          <p:cNvPr id="361" name="Google Shape;361;p10"/>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3088401" y="3270581"/>
            <a:ext cx="582127" cy="473662"/>
          </a:xfrm>
          <a:prstGeom prst="rect">
            <a:avLst/>
          </a:prstGeom>
          <a:noFill/>
          <a:ln>
            <a:noFill/>
          </a:ln>
        </p:spPr>
      </p:pic>
      <p:pic>
        <p:nvPicPr>
          <p:cNvPr id="362" name="Google Shape;362;p10"/>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3961057" y="5503796"/>
            <a:ext cx="467319" cy="577250"/>
          </a:xfrm>
          <a:prstGeom prst="rect">
            <a:avLst/>
          </a:prstGeom>
          <a:noFill/>
          <a:ln>
            <a:noFill/>
          </a:ln>
        </p:spPr>
      </p:pic>
      <p:sp>
        <p:nvSpPr>
          <p:cNvPr id="363" name="Google Shape;363;p10"/>
          <p:cNvSpPr txBox="1">
            <a:spLocks noGrp="1"/>
          </p:cNvSpPr>
          <p:nvPr>
            <p:ph type="title" idx="4294967295"/>
          </p:nvPr>
        </p:nvSpPr>
        <p:spPr>
          <a:xfrm>
            <a:off x="240294" y="338050"/>
            <a:ext cx="10534917" cy="877017"/>
          </a:xfrm>
          <a:prstGeom prst="rect">
            <a:avLst/>
          </a:prstGeom>
          <a:noFill/>
          <a:ln>
            <a:noFill/>
          </a:ln>
        </p:spPr>
        <p:txBody>
          <a:bodyPr spcFirstLastPara="1" wrap="square" lIns="105500" tIns="105500" rIns="105500" bIns="105500" anchor="ctr" anchorCtr="0">
            <a:noAutofit/>
          </a:bodyPr>
          <a:lstStyle/>
          <a:p>
            <a:pPr>
              <a:lnSpc>
                <a:spcPct val="100000"/>
              </a:lnSpc>
              <a:spcBef>
                <a:spcPts val="600"/>
              </a:spcBef>
              <a:spcAft>
                <a:spcPts val="600"/>
              </a:spcAft>
            </a:pPr>
            <a:r>
              <a:rPr lang="en-AU" sz="2400" b="1" dirty="0">
                <a:latin typeface="Arial"/>
                <a:cs typeface="Arial"/>
                <a:sym typeface="Arial"/>
              </a:rPr>
              <a:t>How gout affects peopl</a:t>
            </a:r>
            <a:r>
              <a:rPr lang="en-AU" sz="2400" b="1" dirty="0">
                <a:latin typeface="Arial"/>
                <a:cs typeface="Arial"/>
              </a:rPr>
              <a:t>e</a:t>
            </a:r>
          </a:p>
        </p:txBody>
      </p:sp>
      <p:sp>
        <p:nvSpPr>
          <p:cNvPr id="364" name="Google Shape;364;p10"/>
          <p:cNvSpPr txBox="1"/>
          <p:nvPr/>
        </p:nvSpPr>
        <p:spPr>
          <a:xfrm>
            <a:off x="1398773" y="1843885"/>
            <a:ext cx="2000968"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a:solidFill>
                  <a:srgbClr val="009499"/>
                </a:solidFill>
                <a:latin typeface="Arial"/>
                <a:ea typeface="Arial"/>
                <a:cs typeface="Arial"/>
                <a:sym typeface="Arial"/>
              </a:rPr>
              <a:t>Trouble moving (walking, driving, lifting)</a:t>
            </a:r>
            <a:endParaRPr/>
          </a:p>
        </p:txBody>
      </p:sp>
      <p:sp>
        <p:nvSpPr>
          <p:cNvPr id="365" name="Google Shape;365;p10"/>
          <p:cNvSpPr txBox="1"/>
          <p:nvPr/>
        </p:nvSpPr>
        <p:spPr>
          <a:xfrm>
            <a:off x="618506" y="3208177"/>
            <a:ext cx="246989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a:solidFill>
                  <a:srgbClr val="009499"/>
                </a:solidFill>
                <a:latin typeface="Arial"/>
                <a:ea typeface="Arial"/>
                <a:cs typeface="Arial"/>
                <a:sym typeface="Arial"/>
              </a:rPr>
              <a:t>Increased risk of joint damage and deformity</a:t>
            </a:r>
            <a:endParaRPr/>
          </a:p>
        </p:txBody>
      </p:sp>
      <p:sp>
        <p:nvSpPr>
          <p:cNvPr id="366" name="Google Shape;366;p10"/>
          <p:cNvSpPr txBox="1"/>
          <p:nvPr/>
        </p:nvSpPr>
        <p:spPr>
          <a:xfrm>
            <a:off x="240294" y="4295470"/>
            <a:ext cx="2782357"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a:solidFill>
                  <a:srgbClr val="009499"/>
                </a:solidFill>
                <a:latin typeface="Arial"/>
                <a:ea typeface="Arial"/>
                <a:cs typeface="Arial"/>
                <a:sym typeface="Arial"/>
              </a:rPr>
              <a:t>Increased risk of chronic kidney disease and kidney stones</a:t>
            </a:r>
            <a:endParaRPr/>
          </a:p>
        </p:txBody>
      </p:sp>
      <p:sp>
        <p:nvSpPr>
          <p:cNvPr id="367" name="Google Shape;367;p10"/>
          <p:cNvSpPr txBox="1"/>
          <p:nvPr/>
        </p:nvSpPr>
        <p:spPr>
          <a:xfrm>
            <a:off x="9099352" y="2086744"/>
            <a:ext cx="200096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a:solidFill>
                  <a:srgbClr val="009499"/>
                </a:solidFill>
                <a:latin typeface="Arial"/>
                <a:ea typeface="Arial"/>
                <a:cs typeface="Arial"/>
                <a:sym typeface="Arial"/>
              </a:rPr>
              <a:t>Trouble sleeping</a:t>
            </a:r>
            <a:endParaRPr/>
          </a:p>
        </p:txBody>
      </p:sp>
      <p:sp>
        <p:nvSpPr>
          <p:cNvPr id="368" name="Google Shape;368;p10"/>
          <p:cNvSpPr txBox="1"/>
          <p:nvPr/>
        </p:nvSpPr>
        <p:spPr>
          <a:xfrm>
            <a:off x="9559667" y="3327754"/>
            <a:ext cx="200096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a:solidFill>
                  <a:srgbClr val="009499"/>
                </a:solidFill>
                <a:latin typeface="Arial"/>
                <a:ea typeface="Arial"/>
                <a:cs typeface="Arial"/>
                <a:sym typeface="Arial"/>
              </a:rPr>
              <a:t>Time off work</a:t>
            </a:r>
            <a:endParaRPr/>
          </a:p>
        </p:txBody>
      </p:sp>
      <p:sp>
        <p:nvSpPr>
          <p:cNvPr id="370" name="Google Shape;370;p10"/>
          <p:cNvSpPr txBox="1"/>
          <p:nvPr/>
        </p:nvSpPr>
        <p:spPr>
          <a:xfrm>
            <a:off x="9104825" y="4564080"/>
            <a:ext cx="312239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a:solidFill>
                  <a:srgbClr val="009499"/>
                </a:solidFill>
                <a:latin typeface="Arial"/>
                <a:ea typeface="Arial"/>
                <a:cs typeface="Arial"/>
                <a:sym typeface="Arial"/>
              </a:rPr>
              <a:t>Poor mental health and wellbeing</a:t>
            </a:r>
            <a:endParaRPr/>
          </a:p>
        </p:txBody>
      </p:sp>
      <p:sp>
        <p:nvSpPr>
          <p:cNvPr id="371" name="Google Shape;371;p10"/>
          <p:cNvSpPr txBox="1"/>
          <p:nvPr/>
        </p:nvSpPr>
        <p:spPr>
          <a:xfrm>
            <a:off x="640908" y="5503796"/>
            <a:ext cx="323591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a:solidFill>
                  <a:srgbClr val="009499"/>
                </a:solidFill>
                <a:latin typeface="Arial"/>
                <a:ea typeface="Arial"/>
                <a:cs typeface="Arial"/>
                <a:sym typeface="Arial"/>
              </a:rPr>
              <a:t>May increase the risk of heart problems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5"/>
          <p:cNvSpPr txBox="1"/>
          <p:nvPr/>
        </p:nvSpPr>
        <p:spPr>
          <a:xfrm>
            <a:off x="1493520" y="2306527"/>
            <a:ext cx="9745980" cy="2769949"/>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AU" sz="2400">
                <a:solidFill>
                  <a:schemeClr val="dk1"/>
                </a:solidFill>
                <a:latin typeface="Arial"/>
                <a:ea typeface="Arial"/>
                <a:cs typeface="Arial"/>
                <a:sym typeface="Arial"/>
              </a:rPr>
              <a:t>Gout is a common type of arthritis in adults. It is caused by </a:t>
            </a:r>
            <a:r>
              <a:rPr lang="en-AU" sz="2400" b="1">
                <a:solidFill>
                  <a:srgbClr val="156082"/>
                </a:solidFill>
                <a:latin typeface="Arial"/>
                <a:ea typeface="Arial"/>
                <a:cs typeface="Arial"/>
                <a:sym typeface="Arial"/>
              </a:rPr>
              <a:t>high uric acid levels in the blood.</a:t>
            </a:r>
            <a:r>
              <a:rPr lang="en-AU" sz="2400">
                <a:solidFill>
                  <a:schemeClr val="dk1"/>
                </a:solidFill>
                <a:latin typeface="Arial"/>
                <a:ea typeface="Arial"/>
                <a:cs typeface="Arial"/>
                <a:sym typeface="Arial"/>
              </a:rPr>
              <a:t> This happens when:</a:t>
            </a:r>
            <a:endParaRPr sz="2400">
              <a:solidFill>
                <a:schemeClr val="dk1"/>
              </a:solidFill>
              <a:latin typeface="Arial"/>
              <a:ea typeface="Arial"/>
              <a:cs typeface="Arial"/>
              <a:sym typeface="Arial"/>
            </a:endParaRPr>
          </a:p>
          <a:p>
            <a:pPr marL="342900" marR="0" lvl="0" indent="-342900" algn="l" rtl="0">
              <a:lnSpc>
                <a:spcPct val="150000"/>
              </a:lnSpc>
              <a:spcBef>
                <a:spcPts val="0"/>
              </a:spcBef>
              <a:spcAft>
                <a:spcPts val="0"/>
              </a:spcAft>
              <a:buClr>
                <a:schemeClr val="dk1"/>
              </a:buClr>
              <a:buSzPts val="2400"/>
              <a:buFont typeface="Arial"/>
              <a:buChar char="•"/>
            </a:pPr>
            <a:r>
              <a:rPr lang="en-AU" sz="2400">
                <a:solidFill>
                  <a:schemeClr val="dk1"/>
                </a:solidFill>
                <a:latin typeface="Arial"/>
                <a:ea typeface="Arial"/>
                <a:cs typeface="Arial"/>
                <a:sym typeface="Arial"/>
              </a:rPr>
              <a:t>Our bodies make too much uric acid, or</a:t>
            </a:r>
            <a:endParaRPr sz="2400">
              <a:solidFill>
                <a:schemeClr val="dk1"/>
              </a:solidFill>
              <a:latin typeface="Arial"/>
              <a:ea typeface="Arial"/>
              <a:cs typeface="Arial"/>
              <a:sym typeface="Arial"/>
            </a:endParaRPr>
          </a:p>
          <a:p>
            <a:pPr marL="342900" marR="0" lvl="0" indent="-342900" algn="l" rtl="0">
              <a:lnSpc>
                <a:spcPct val="150000"/>
              </a:lnSpc>
              <a:spcBef>
                <a:spcPts val="0"/>
              </a:spcBef>
              <a:spcAft>
                <a:spcPts val="0"/>
              </a:spcAft>
              <a:buClr>
                <a:schemeClr val="dk1"/>
              </a:buClr>
              <a:buSzPts val="2400"/>
              <a:buFont typeface="Arial"/>
              <a:buChar char="•"/>
            </a:pPr>
            <a:r>
              <a:rPr lang="en-AU" sz="2400">
                <a:solidFill>
                  <a:schemeClr val="dk1"/>
                </a:solidFill>
                <a:latin typeface="Arial"/>
                <a:ea typeface="Arial"/>
                <a:cs typeface="Arial"/>
                <a:sym typeface="Arial"/>
              </a:rPr>
              <a:t>Our kidneys cannot get rid of the uric acid fast enough</a:t>
            </a:r>
            <a:r>
              <a:rPr lang="en-AU" sz="2000">
                <a:solidFill>
                  <a:schemeClr val="dk1"/>
                </a:solidFill>
                <a:latin typeface="Arial"/>
                <a:ea typeface="Arial"/>
                <a:cs typeface="Arial"/>
                <a:sym typeface="Arial"/>
              </a:rPr>
              <a:t>.  			</a:t>
            </a:r>
            <a:endParaRPr sz="2000">
              <a:solidFill>
                <a:schemeClr val="dk1"/>
              </a:solidFill>
              <a:latin typeface="Arial"/>
              <a:ea typeface="Arial"/>
              <a:cs typeface="Arial"/>
              <a:sym typeface="Arial"/>
            </a:endParaRPr>
          </a:p>
        </p:txBody>
      </p:sp>
      <p:sp>
        <p:nvSpPr>
          <p:cNvPr id="304" name="Google Shape;304;p5"/>
          <p:cNvSpPr txBox="1"/>
          <p:nvPr/>
        </p:nvSpPr>
        <p:spPr>
          <a:xfrm>
            <a:off x="4332003" y="1488973"/>
            <a:ext cx="3193961"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2400" b="1">
                <a:solidFill>
                  <a:schemeClr val="dk1"/>
                </a:solidFill>
                <a:latin typeface="Arial"/>
                <a:ea typeface="Arial"/>
                <a:cs typeface="Arial"/>
                <a:sym typeface="Arial"/>
              </a:rPr>
              <a:t>What is gout?</a:t>
            </a:r>
            <a:endParaRPr/>
          </a:p>
        </p:txBody>
      </p:sp>
      <p:sp>
        <p:nvSpPr>
          <p:cNvPr id="305" name="Google Shape;305;p5"/>
          <p:cNvSpPr txBox="1"/>
          <p:nvPr/>
        </p:nvSpPr>
        <p:spPr>
          <a:xfrm>
            <a:off x="0" y="0"/>
            <a:ext cx="12192000" cy="615513"/>
          </a:xfrm>
          <a:prstGeom prst="rect">
            <a:avLst/>
          </a:prstGeom>
          <a:solidFill>
            <a:srgbClr val="7D0026"/>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2000" b="1" i="0" u="none" strike="noStrike" cap="none">
                <a:solidFill>
                  <a:schemeClr val="lt1"/>
                </a:solidFill>
                <a:latin typeface="Arial"/>
                <a:ea typeface="Arial"/>
                <a:cs typeface="Arial"/>
                <a:sym typeface="Arial"/>
              </a:rPr>
              <a:t>WHAT IS GOUT?</a:t>
            </a:r>
          </a:p>
          <a:p>
            <a:pPr marL="0" marR="0" lvl="0" indent="0" algn="ctr"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6"/>
          <p:cNvSpPr txBox="1"/>
          <p:nvPr/>
        </p:nvSpPr>
        <p:spPr>
          <a:xfrm>
            <a:off x="945851" y="2549822"/>
            <a:ext cx="5580844" cy="175428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AU" sz="2400" dirty="0">
                <a:solidFill>
                  <a:schemeClr val="dk1"/>
                </a:solidFill>
                <a:latin typeface="Arial"/>
                <a:ea typeface="Arial"/>
                <a:cs typeface="Arial"/>
                <a:sym typeface="Arial"/>
              </a:rPr>
              <a:t>Excess uric acid forms tiny crystals inside joints, causing swelling and pain. This is called a </a:t>
            </a:r>
            <a:r>
              <a:rPr lang="en-AU" sz="2400" b="1" dirty="0">
                <a:solidFill>
                  <a:srgbClr val="156082"/>
                </a:solidFill>
                <a:latin typeface="Arial"/>
                <a:ea typeface="Arial"/>
                <a:cs typeface="Arial"/>
                <a:sym typeface="Arial"/>
              </a:rPr>
              <a:t>gout flare</a:t>
            </a:r>
            <a:r>
              <a:rPr lang="en-AU" sz="2400" dirty="0">
                <a:solidFill>
                  <a:schemeClr val="dk1"/>
                </a:solidFill>
              </a:rPr>
              <a:t>.</a:t>
            </a:r>
            <a:r>
              <a:rPr lang="en-AU" sz="2400" dirty="0">
                <a:solidFill>
                  <a:schemeClr val="dk1"/>
                </a:solidFill>
                <a:latin typeface="Arial"/>
                <a:ea typeface="Arial"/>
                <a:cs typeface="Arial"/>
                <a:sym typeface="Arial"/>
              </a:rPr>
              <a:t> </a:t>
            </a:r>
            <a:endParaRPr sz="2400" dirty="0">
              <a:solidFill>
                <a:schemeClr val="dk1"/>
              </a:solidFill>
              <a:latin typeface="Arial"/>
              <a:ea typeface="Arial"/>
              <a:cs typeface="Arial"/>
              <a:sym typeface="Arial"/>
            </a:endParaRPr>
          </a:p>
        </p:txBody>
      </p:sp>
      <p:sp>
        <p:nvSpPr>
          <p:cNvPr id="312" name="Google Shape;312;p6"/>
          <p:cNvSpPr txBox="1"/>
          <p:nvPr/>
        </p:nvSpPr>
        <p:spPr>
          <a:xfrm>
            <a:off x="1955309" y="1709042"/>
            <a:ext cx="3193961"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2400" b="1">
                <a:solidFill>
                  <a:schemeClr val="dk1"/>
                </a:solidFill>
                <a:latin typeface="Arial"/>
                <a:ea typeface="Arial"/>
                <a:cs typeface="Arial"/>
                <a:sym typeface="Arial"/>
              </a:rPr>
              <a:t>What happens?</a:t>
            </a:r>
            <a:endParaRPr/>
          </a:p>
        </p:txBody>
      </p:sp>
      <p:sp>
        <p:nvSpPr>
          <p:cNvPr id="313" name="Google Shape;313;p6"/>
          <p:cNvSpPr/>
          <p:nvPr/>
        </p:nvSpPr>
        <p:spPr>
          <a:xfrm>
            <a:off x="0" y="0"/>
            <a:ext cx="12192000" cy="533450"/>
          </a:xfrm>
          <a:prstGeom prst="rect">
            <a:avLst/>
          </a:prstGeom>
          <a:solidFill>
            <a:srgbClr val="7D00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AU" sz="2000" b="1">
                <a:solidFill>
                  <a:schemeClr val="lt1"/>
                </a:solidFill>
                <a:latin typeface="Arial"/>
                <a:ea typeface="Arial"/>
                <a:cs typeface="Arial"/>
                <a:sym typeface="Arial"/>
              </a:rPr>
              <a:t>WHAT IS GOUT?</a:t>
            </a:r>
            <a:endParaRPr/>
          </a:p>
        </p:txBody>
      </p:sp>
      <p:pic>
        <p:nvPicPr>
          <p:cNvPr id="314" name="Google Shape;314;p6" descr="A diagram of a knee joint&#10;&#10;AI-generated content may be incorrect."/>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526695" y="1607474"/>
            <a:ext cx="5122282" cy="341538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9">
          <a:extLst>
            <a:ext uri="{FF2B5EF4-FFF2-40B4-BE49-F238E27FC236}">
              <a16:creationId xmlns:a16="http://schemas.microsoft.com/office/drawing/2014/main" id="{7905C91A-1F37-F10A-26A7-6C5622EE8F8A}"/>
            </a:ext>
          </a:extLst>
        </p:cNvPr>
        <p:cNvGrpSpPr/>
        <p:nvPr/>
      </p:nvGrpSpPr>
      <p:grpSpPr>
        <a:xfrm>
          <a:off x="0" y="0"/>
          <a:ext cx="0" cy="0"/>
          <a:chOff x="0" y="0"/>
          <a:chExt cx="0" cy="0"/>
        </a:xfrm>
      </p:grpSpPr>
      <p:sp>
        <p:nvSpPr>
          <p:cNvPr id="320" name="Google Shape;320;p7">
            <a:extLst>
              <a:ext uri="{FF2B5EF4-FFF2-40B4-BE49-F238E27FC236}">
                <a16:creationId xmlns:a16="http://schemas.microsoft.com/office/drawing/2014/main" id="{7725AD2A-3D68-9421-00A8-EFBA8CD4052B}"/>
              </a:ext>
            </a:extLst>
          </p:cNvPr>
          <p:cNvSpPr txBox="1"/>
          <p:nvPr/>
        </p:nvSpPr>
        <p:spPr>
          <a:xfrm>
            <a:off x="2922898" y="1217402"/>
            <a:ext cx="5736436"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2400" b="1">
                <a:solidFill>
                  <a:schemeClr val="dk1"/>
                </a:solidFill>
                <a:latin typeface="Arial"/>
                <a:ea typeface="Arial"/>
                <a:cs typeface="Arial"/>
                <a:sym typeface="Arial"/>
              </a:rPr>
              <a:t>What is uric acid?</a:t>
            </a:r>
            <a:endParaRPr sz="1800">
              <a:solidFill>
                <a:schemeClr val="dk1"/>
              </a:solidFill>
              <a:latin typeface="Arial"/>
              <a:ea typeface="Arial"/>
              <a:cs typeface="Arial"/>
              <a:sym typeface="Arial"/>
            </a:endParaRPr>
          </a:p>
        </p:txBody>
      </p:sp>
      <p:sp>
        <p:nvSpPr>
          <p:cNvPr id="321" name="Google Shape;321;p7">
            <a:extLst>
              <a:ext uri="{FF2B5EF4-FFF2-40B4-BE49-F238E27FC236}">
                <a16:creationId xmlns:a16="http://schemas.microsoft.com/office/drawing/2014/main" id="{AEF6BD84-54EE-DCCE-06E9-B17C33ED53E2}"/>
              </a:ext>
            </a:extLst>
          </p:cNvPr>
          <p:cNvSpPr txBox="1"/>
          <p:nvPr/>
        </p:nvSpPr>
        <p:spPr>
          <a:xfrm>
            <a:off x="1470660" y="1727957"/>
            <a:ext cx="9044940" cy="175428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AU" sz="2400">
                <a:solidFill>
                  <a:schemeClr val="dk1"/>
                </a:solidFill>
                <a:latin typeface="Arial"/>
                <a:ea typeface="Arial"/>
                <a:cs typeface="Arial"/>
                <a:sym typeface="Arial"/>
              </a:rPr>
              <a:t>Uric acid forms when your body breaks down substances called purines. Purines are found in our bodies, and in some of the foods we eat. </a:t>
            </a:r>
            <a:endParaRPr/>
          </a:p>
        </p:txBody>
      </p:sp>
      <p:sp>
        <p:nvSpPr>
          <p:cNvPr id="322" name="Google Shape;322;p7">
            <a:extLst>
              <a:ext uri="{FF2B5EF4-FFF2-40B4-BE49-F238E27FC236}">
                <a16:creationId xmlns:a16="http://schemas.microsoft.com/office/drawing/2014/main" id="{A42AE4BA-56F4-AC18-97F4-5A75C101CDDF}"/>
              </a:ext>
            </a:extLst>
          </p:cNvPr>
          <p:cNvSpPr/>
          <p:nvPr/>
        </p:nvSpPr>
        <p:spPr>
          <a:xfrm>
            <a:off x="0" y="0"/>
            <a:ext cx="12192000" cy="533450"/>
          </a:xfrm>
          <a:prstGeom prst="rect">
            <a:avLst/>
          </a:prstGeom>
          <a:solidFill>
            <a:srgbClr val="7D00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AU" sz="2000" b="1">
                <a:solidFill>
                  <a:schemeClr val="lt1"/>
                </a:solidFill>
                <a:latin typeface="Arial"/>
                <a:ea typeface="Arial"/>
                <a:cs typeface="Arial"/>
                <a:sym typeface="Arial"/>
              </a:rPr>
              <a:t>WHAT IS GOUT?</a:t>
            </a:r>
            <a:endParaRPr/>
          </a:p>
        </p:txBody>
      </p:sp>
      <p:pic>
        <p:nvPicPr>
          <p:cNvPr id="2" name="Picture 1" descr="A piece of meat with a cut out center&#10;&#10;AI-generated content may be incorrect.">
            <a:extLst>
              <a:ext uri="{FF2B5EF4-FFF2-40B4-BE49-F238E27FC236}">
                <a16:creationId xmlns:a16="http://schemas.microsoft.com/office/drawing/2014/main" id="{1552021D-C501-AF29-5BF9-70C9001EC444}"/>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6473645" y="3478435"/>
            <a:ext cx="940427" cy="620199"/>
          </a:xfrm>
          <a:prstGeom prst="rect">
            <a:avLst/>
          </a:prstGeom>
        </p:spPr>
      </p:pic>
      <p:pic>
        <p:nvPicPr>
          <p:cNvPr id="4" name="Picture 3" descr="A blue figure with a white background&#10;&#10;AI-generated content may be incorrect.">
            <a:extLst>
              <a:ext uri="{FF2B5EF4-FFF2-40B4-BE49-F238E27FC236}">
                <a16:creationId xmlns:a16="http://schemas.microsoft.com/office/drawing/2014/main" id="{CF728723-35C8-0AD4-B916-E87E519B141B}"/>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5011895" y="3198388"/>
            <a:ext cx="1556465" cy="2886744"/>
          </a:xfrm>
          <a:prstGeom prst="rect">
            <a:avLst/>
          </a:prstGeom>
        </p:spPr>
      </p:pic>
      <p:pic>
        <p:nvPicPr>
          <p:cNvPr id="5" name="Picture 4" descr="A red can with a lid&#10;&#10;AI-generated content may be incorrect.">
            <a:extLst>
              <a:ext uri="{FF2B5EF4-FFF2-40B4-BE49-F238E27FC236}">
                <a16:creationId xmlns:a16="http://schemas.microsoft.com/office/drawing/2014/main" id="{B50ACDC0-20B4-0A24-5CA7-BBFF41CD7724}"/>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a:off x="4256467" y="3322413"/>
            <a:ext cx="609600" cy="942975"/>
          </a:xfrm>
          <a:prstGeom prst="rect">
            <a:avLst/>
          </a:prstGeom>
        </p:spPr>
      </p:pic>
      <p:pic>
        <p:nvPicPr>
          <p:cNvPr id="6" name="Picture 5" descr="A logo of a shrimp&#10;&#10;AI-generated content may be incorrect.">
            <a:extLst>
              <a:ext uri="{FF2B5EF4-FFF2-40B4-BE49-F238E27FC236}">
                <a16:creationId xmlns:a16="http://schemas.microsoft.com/office/drawing/2014/main" id="{CEF3BB67-E8BA-3A4A-2FAB-406704099C15}"/>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6566616" y="4462328"/>
            <a:ext cx="990600" cy="809625"/>
          </a:xfrm>
          <a:prstGeom prst="rect">
            <a:avLst/>
          </a:prstGeom>
        </p:spPr>
      </p:pic>
      <p:pic>
        <p:nvPicPr>
          <p:cNvPr id="7" name="Picture 6" descr="A group of fish with blue eyes&#10;&#10;AI-generated content may be incorrect.">
            <a:extLst>
              <a:ext uri="{FF2B5EF4-FFF2-40B4-BE49-F238E27FC236}">
                <a16:creationId xmlns:a16="http://schemas.microsoft.com/office/drawing/2014/main" id="{9A7E3C6A-02D4-8CEB-5844-6D786787E4F4}"/>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10000" b="90000" l="10000" r="90000"/>
                    </a14:imgEffect>
                  </a14:imgLayer>
                </a14:imgProps>
              </a:ext>
            </a:extLst>
          </a:blip>
          <a:stretch>
            <a:fillRect/>
          </a:stretch>
        </p:blipFill>
        <p:spPr>
          <a:xfrm>
            <a:off x="3708310" y="4489697"/>
            <a:ext cx="1104900" cy="733425"/>
          </a:xfrm>
          <a:prstGeom prst="rect">
            <a:avLst/>
          </a:prstGeom>
        </p:spPr>
      </p:pic>
    </p:spTree>
    <p:extLst>
      <p:ext uri="{BB962C8B-B14F-4D97-AF65-F5344CB8AC3E}">
        <p14:creationId xmlns:p14="http://schemas.microsoft.com/office/powerpoint/2010/main" val="254859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8"/>
          <p:cNvSpPr txBox="1"/>
          <p:nvPr/>
        </p:nvSpPr>
        <p:spPr>
          <a:xfrm>
            <a:off x="1646186" y="2207611"/>
            <a:ext cx="9298112" cy="1617622"/>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AU" sz="2400">
                <a:solidFill>
                  <a:schemeClr val="dk1"/>
                </a:solidFill>
                <a:latin typeface="Arial"/>
                <a:ea typeface="Arial"/>
                <a:cs typeface="Arial"/>
                <a:sym typeface="Arial"/>
              </a:rPr>
              <a:t>Gout is caused by high uric acid levels. This is mostly due to genetics. </a:t>
            </a:r>
            <a:r>
              <a:rPr lang="en-AU" sz="2400" b="1">
                <a:solidFill>
                  <a:srgbClr val="156082"/>
                </a:solidFill>
                <a:latin typeface="Arial"/>
                <a:ea typeface="Arial"/>
                <a:cs typeface="Arial"/>
                <a:sym typeface="Arial"/>
              </a:rPr>
              <a:t>Many people with gout have inherited it from a family member. </a:t>
            </a:r>
            <a:r>
              <a:rPr lang="en-AU" sz="2400" b="1">
                <a:solidFill>
                  <a:schemeClr val="dk1"/>
                </a:solidFill>
                <a:latin typeface="Arial"/>
                <a:ea typeface="Arial"/>
                <a:cs typeface="Arial"/>
                <a:sym typeface="Arial"/>
              </a:rPr>
              <a:t> </a:t>
            </a:r>
            <a:r>
              <a:rPr lang="en-AU" sz="2000" b="1">
                <a:solidFill>
                  <a:schemeClr val="dk1"/>
                </a:solidFill>
                <a:latin typeface="Arial"/>
                <a:ea typeface="Arial"/>
                <a:cs typeface="Arial"/>
                <a:sym typeface="Arial"/>
              </a:rPr>
              <a:t>	</a:t>
            </a:r>
            <a:r>
              <a:rPr lang="en-AU" sz="2000">
                <a:solidFill>
                  <a:schemeClr val="dk1"/>
                </a:solidFill>
                <a:latin typeface="Arial"/>
                <a:ea typeface="Arial"/>
                <a:cs typeface="Arial"/>
                <a:sym typeface="Arial"/>
              </a:rPr>
              <a:t>		</a:t>
            </a:r>
            <a:endParaRPr sz="1800">
              <a:solidFill>
                <a:schemeClr val="dk1"/>
              </a:solidFill>
              <a:latin typeface="Arial"/>
              <a:ea typeface="Arial"/>
              <a:cs typeface="Arial"/>
              <a:sym typeface="Arial"/>
            </a:endParaRPr>
          </a:p>
        </p:txBody>
      </p:sp>
      <p:sp>
        <p:nvSpPr>
          <p:cNvPr id="330" name="Google Shape;330;p8"/>
          <p:cNvSpPr txBox="1"/>
          <p:nvPr/>
        </p:nvSpPr>
        <p:spPr>
          <a:xfrm>
            <a:off x="4388528" y="1381870"/>
            <a:ext cx="3312886"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2400" b="1">
                <a:solidFill>
                  <a:schemeClr val="dk1"/>
                </a:solidFill>
                <a:latin typeface="Arial"/>
                <a:ea typeface="Arial"/>
                <a:cs typeface="Arial"/>
                <a:sym typeface="Arial"/>
              </a:rPr>
              <a:t>What causes gout?</a:t>
            </a:r>
            <a:endParaRPr/>
          </a:p>
        </p:txBody>
      </p:sp>
      <p:sp>
        <p:nvSpPr>
          <p:cNvPr id="331" name="Google Shape;331;p8"/>
          <p:cNvSpPr/>
          <p:nvPr/>
        </p:nvSpPr>
        <p:spPr>
          <a:xfrm>
            <a:off x="0" y="0"/>
            <a:ext cx="12192000" cy="533450"/>
          </a:xfrm>
          <a:prstGeom prst="rect">
            <a:avLst/>
          </a:prstGeom>
          <a:solidFill>
            <a:srgbClr val="7D00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AU" sz="2000" b="1">
                <a:solidFill>
                  <a:schemeClr val="lt1"/>
                </a:solidFill>
                <a:latin typeface="Arial"/>
                <a:ea typeface="Arial"/>
                <a:cs typeface="Arial"/>
                <a:sym typeface="Arial"/>
              </a:rPr>
              <a:t>GOUT CAUSES</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9db4a28-7488-42dd-966b-34d57e36c88f" xsi:nil="true"/>
    <lcf76f155ced4ddcb4097134ff3c332f xmlns="86e81fe7-164d-4637-baf3-24fbb47c9570">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D3B3941430CE0498E36D4F00DEDC86A" ma:contentTypeVersion="14" ma:contentTypeDescription="Create a new document." ma:contentTypeScope="" ma:versionID="245915d585b655d1e1f9551cdee4bd22">
  <xsd:schema xmlns:xsd="http://www.w3.org/2001/XMLSchema" xmlns:xs="http://www.w3.org/2001/XMLSchema" xmlns:p="http://schemas.microsoft.com/office/2006/metadata/properties" xmlns:ns2="86e81fe7-164d-4637-baf3-24fbb47c9570" xmlns:ns3="c9db4a28-7488-42dd-966b-34d57e36c88f" targetNamespace="http://schemas.microsoft.com/office/2006/metadata/properties" ma:root="true" ma:fieldsID="f989c73a148979c41f3774a34585e47d" ns2:_="" ns3:_="">
    <xsd:import namespace="86e81fe7-164d-4637-baf3-24fbb47c9570"/>
    <xsd:import namespace="c9db4a28-7488-42dd-966b-34d57e36c88f"/>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e81fe7-164d-4637-baf3-24fbb47c9570"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e1918028-ce51-4b68-9d79-99b5d34f8535"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db4a28-7488-42dd-966b-34d57e36c88f"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f6da4975-44a6-496a-8e70-5e587f66024d}" ma:internalName="TaxCatchAll" ma:showField="CatchAllData" ma:web="c9db4a28-7488-42dd-966b-34d57e36c88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1C05955-D094-47A9-9A0D-1FC10987AE5D}">
  <ds:schemaRefs>
    <ds:schemaRef ds:uri="http://schemas.microsoft.com/sharepoint/v3/contenttype/forms"/>
  </ds:schemaRefs>
</ds:datastoreItem>
</file>

<file path=customXml/itemProps2.xml><?xml version="1.0" encoding="utf-8"?>
<ds:datastoreItem xmlns:ds="http://schemas.openxmlformats.org/officeDocument/2006/customXml" ds:itemID="{7173CE59-6066-4E83-88F9-161F13A86489}">
  <ds:schemaRefs>
    <ds:schemaRef ds:uri="http://www.w3.org/XML/1998/namespace"/>
    <ds:schemaRef ds:uri="http://purl.org/dc/terms/"/>
    <ds:schemaRef ds:uri="http://schemas.microsoft.com/office/2006/documentManagement/types"/>
    <ds:schemaRef ds:uri="http://schemas.microsoft.com/office/2006/metadata/properties"/>
    <ds:schemaRef ds:uri="http://purl.org/dc/elements/1.1/"/>
    <ds:schemaRef ds:uri="http://schemas.microsoft.com/office/infopath/2007/PartnerControls"/>
    <ds:schemaRef ds:uri="c9db4a28-7488-42dd-966b-34d57e36c88f"/>
    <ds:schemaRef ds:uri="http://schemas.openxmlformats.org/package/2006/metadata/core-properties"/>
    <ds:schemaRef ds:uri="ff2a002b-9fe4-4b1e-ae64-b399da118444"/>
    <ds:schemaRef ds:uri="http://purl.org/dc/dcmitype/"/>
  </ds:schemaRefs>
</ds:datastoreItem>
</file>

<file path=customXml/itemProps3.xml><?xml version="1.0" encoding="utf-8"?>
<ds:datastoreItem xmlns:ds="http://schemas.openxmlformats.org/officeDocument/2006/customXml" ds:itemID="{25442941-6786-4808-9709-35BFB491CA49}"/>
</file>

<file path=docProps/app.xml><?xml version="1.0" encoding="utf-8"?>
<Properties xmlns="http://schemas.openxmlformats.org/officeDocument/2006/extended-properties" xmlns:vt="http://schemas.openxmlformats.org/officeDocument/2006/docPropsVTypes">
  <TotalTime>263</TotalTime>
  <Words>3056</Words>
  <Application>Microsoft Office PowerPoint</Application>
  <PresentationFormat>Widescreen</PresentationFormat>
  <Paragraphs>311</Paragraphs>
  <Slides>24</Slides>
  <Notes>24</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24</vt:i4>
      </vt:variant>
    </vt:vector>
  </HeadingPairs>
  <TitlesOfParts>
    <vt:vector size="36" baseType="lpstr">
      <vt:lpstr>Aptos Display</vt:lpstr>
      <vt:lpstr>Calibri</vt:lpstr>
      <vt:lpstr>Aptos</vt:lpstr>
      <vt:lpstr>Roboto</vt:lpstr>
      <vt:lpstr>Montserrat</vt:lpstr>
      <vt:lpstr>Arial</vt:lpstr>
      <vt:lpstr>Montserrat SemiBold</vt:lpstr>
      <vt:lpstr>Arial </vt:lpstr>
      <vt:lpstr>Play</vt:lpstr>
      <vt:lpstr>Office Theme</vt:lpstr>
      <vt:lpstr>2_Custom Design</vt:lpstr>
      <vt:lpstr>3_Custom Design</vt:lpstr>
      <vt:lpstr>PowerPoint Presentation</vt:lpstr>
      <vt:lpstr>PowerPoint Presentation</vt:lpstr>
      <vt:lpstr>PowerPoint Presentation</vt:lpstr>
      <vt:lpstr>PowerPoint Presentation</vt:lpstr>
      <vt:lpstr>How gout affects people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Courtney Brown</dc:creator>
  <cp:lastModifiedBy>Grace Banfield</cp:lastModifiedBy>
  <cp:revision>339</cp:revision>
  <dcterms:created xsi:type="dcterms:W3CDTF">2025-04-01T05:02:42Z</dcterms:created>
  <dcterms:modified xsi:type="dcterms:W3CDTF">2026-05-19T06:05:02Z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0x010100BD3B3941430CE0498E36D4F00DEDC86A</vt:lpwstr>
  </property>
  <property fmtid="{D5CDD505-2E9C-101B-9397-08002B2CF9AE}" pid="3" name="MediaServiceImageTags">
    <vt:lpwstr/>
  </property>
</Properties>
</file>